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4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8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42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76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88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71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2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19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04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90" y="2409444"/>
            <a:ext cx="427482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380" y="4352544"/>
            <a:ext cx="352043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31368"/>
            <a:ext cx="1669414" cy="1955164"/>
          </a:xfrm>
          <a:custGeom>
            <a:avLst/>
            <a:gdLst/>
            <a:ahLst/>
            <a:cxnLst/>
            <a:rect l="l" t="t" r="r" b="b"/>
            <a:pathLst>
              <a:path w="1669414" h="1955164">
                <a:moveTo>
                  <a:pt x="329774" y="0"/>
                </a:moveTo>
                <a:lnTo>
                  <a:pt x="219942" y="3239"/>
                </a:lnTo>
                <a:lnTo>
                  <a:pt x="112556" y="12791"/>
                </a:lnTo>
                <a:lnTo>
                  <a:pt x="7959" y="28404"/>
                </a:lnTo>
                <a:lnTo>
                  <a:pt x="0" y="30085"/>
                </a:lnTo>
                <a:lnTo>
                  <a:pt x="0" y="1924648"/>
                </a:lnTo>
                <a:lnTo>
                  <a:pt x="7959" y="1926328"/>
                </a:lnTo>
                <a:lnTo>
                  <a:pt x="112556" y="1941941"/>
                </a:lnTo>
                <a:lnTo>
                  <a:pt x="219942" y="1951493"/>
                </a:lnTo>
                <a:lnTo>
                  <a:pt x="329774" y="1954733"/>
                </a:lnTo>
                <a:lnTo>
                  <a:pt x="439606" y="1951493"/>
                </a:lnTo>
                <a:lnTo>
                  <a:pt x="546993" y="1941941"/>
                </a:lnTo>
                <a:lnTo>
                  <a:pt x="651590" y="1926328"/>
                </a:lnTo>
                <a:lnTo>
                  <a:pt x="753052" y="1904906"/>
                </a:lnTo>
                <a:lnTo>
                  <a:pt x="851036" y="1877927"/>
                </a:lnTo>
                <a:lnTo>
                  <a:pt x="945196" y="1845641"/>
                </a:lnTo>
                <a:lnTo>
                  <a:pt x="1035187" y="1808302"/>
                </a:lnTo>
                <a:lnTo>
                  <a:pt x="1120666" y="1766159"/>
                </a:lnTo>
                <a:lnTo>
                  <a:pt x="1201287" y="1719464"/>
                </a:lnTo>
                <a:lnTo>
                  <a:pt x="1276705" y="1668470"/>
                </a:lnTo>
                <a:lnTo>
                  <a:pt x="1346577" y="1613427"/>
                </a:lnTo>
                <a:lnTo>
                  <a:pt x="1410556" y="1554588"/>
                </a:lnTo>
                <a:lnTo>
                  <a:pt x="1468300" y="1492203"/>
                </a:lnTo>
                <a:lnTo>
                  <a:pt x="1519463" y="1426524"/>
                </a:lnTo>
                <a:lnTo>
                  <a:pt x="1563700" y="1357803"/>
                </a:lnTo>
                <a:lnTo>
                  <a:pt x="1600666" y="1286291"/>
                </a:lnTo>
                <a:lnTo>
                  <a:pt x="1630018" y="1212240"/>
                </a:lnTo>
                <a:lnTo>
                  <a:pt x="1651411" y="1135901"/>
                </a:lnTo>
                <a:lnTo>
                  <a:pt x="1664499" y="1057526"/>
                </a:lnTo>
                <a:lnTo>
                  <a:pt x="1668938" y="977366"/>
                </a:lnTo>
                <a:lnTo>
                  <a:pt x="1664499" y="897206"/>
                </a:lnTo>
                <a:lnTo>
                  <a:pt x="1651411" y="818831"/>
                </a:lnTo>
                <a:lnTo>
                  <a:pt x="1630018" y="742492"/>
                </a:lnTo>
                <a:lnTo>
                  <a:pt x="1600666" y="668441"/>
                </a:lnTo>
                <a:lnTo>
                  <a:pt x="1563700" y="596929"/>
                </a:lnTo>
                <a:lnTo>
                  <a:pt x="1519463" y="528208"/>
                </a:lnTo>
                <a:lnTo>
                  <a:pt x="1468300" y="462530"/>
                </a:lnTo>
                <a:lnTo>
                  <a:pt x="1410556" y="400145"/>
                </a:lnTo>
                <a:lnTo>
                  <a:pt x="1346577" y="341305"/>
                </a:lnTo>
                <a:lnTo>
                  <a:pt x="1276705" y="286262"/>
                </a:lnTo>
                <a:lnTo>
                  <a:pt x="1201287" y="235268"/>
                </a:lnTo>
                <a:lnTo>
                  <a:pt x="1120666" y="188574"/>
                </a:lnTo>
                <a:lnTo>
                  <a:pt x="1035187" y="146431"/>
                </a:lnTo>
                <a:lnTo>
                  <a:pt x="945196" y="109091"/>
                </a:lnTo>
                <a:lnTo>
                  <a:pt x="851036" y="76805"/>
                </a:lnTo>
                <a:lnTo>
                  <a:pt x="753052" y="49826"/>
                </a:lnTo>
                <a:lnTo>
                  <a:pt x="651590" y="28404"/>
                </a:lnTo>
                <a:lnTo>
                  <a:pt x="546993" y="12791"/>
                </a:lnTo>
                <a:lnTo>
                  <a:pt x="439606" y="3239"/>
                </a:lnTo>
                <a:lnTo>
                  <a:pt x="329774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75958"/>
            <a:ext cx="1724660" cy="1870075"/>
          </a:xfrm>
          <a:custGeom>
            <a:avLst/>
            <a:gdLst/>
            <a:ahLst/>
            <a:cxnLst/>
            <a:rect l="l" t="t" r="r" b="b"/>
            <a:pathLst>
              <a:path w="1724660" h="1870075">
                <a:moveTo>
                  <a:pt x="314445" y="0"/>
                </a:moveTo>
                <a:lnTo>
                  <a:pt x="198818" y="3099"/>
                </a:lnTo>
                <a:lnTo>
                  <a:pt x="85764" y="12237"/>
                </a:lnTo>
                <a:lnTo>
                  <a:pt x="0" y="23870"/>
                </a:lnTo>
                <a:lnTo>
                  <a:pt x="0" y="1846090"/>
                </a:lnTo>
                <a:lnTo>
                  <a:pt x="85764" y="1857723"/>
                </a:lnTo>
                <a:lnTo>
                  <a:pt x="198818" y="1866861"/>
                </a:lnTo>
                <a:lnTo>
                  <a:pt x="314445" y="1869960"/>
                </a:lnTo>
                <a:lnTo>
                  <a:pt x="430073" y="1866861"/>
                </a:lnTo>
                <a:lnTo>
                  <a:pt x="543126" y="1857723"/>
                </a:lnTo>
                <a:lnTo>
                  <a:pt x="653242" y="1842787"/>
                </a:lnTo>
                <a:lnTo>
                  <a:pt x="760059" y="1822294"/>
                </a:lnTo>
                <a:lnTo>
                  <a:pt x="863213" y="1796485"/>
                </a:lnTo>
                <a:lnTo>
                  <a:pt x="962341" y="1765600"/>
                </a:lnTo>
                <a:lnTo>
                  <a:pt x="1057081" y="1729879"/>
                </a:lnTo>
                <a:lnTo>
                  <a:pt x="1147070" y="1689564"/>
                </a:lnTo>
                <a:lnTo>
                  <a:pt x="1231945" y="1644894"/>
                </a:lnTo>
                <a:lnTo>
                  <a:pt x="1311343" y="1596112"/>
                </a:lnTo>
                <a:lnTo>
                  <a:pt x="1384901" y="1543456"/>
                </a:lnTo>
                <a:lnTo>
                  <a:pt x="1452257" y="1487169"/>
                </a:lnTo>
                <a:lnTo>
                  <a:pt x="1513047" y="1427489"/>
                </a:lnTo>
                <a:lnTo>
                  <a:pt x="1566910" y="1364659"/>
                </a:lnTo>
                <a:lnTo>
                  <a:pt x="1613481" y="1298919"/>
                </a:lnTo>
                <a:lnTo>
                  <a:pt x="1652398" y="1230509"/>
                </a:lnTo>
                <a:lnTo>
                  <a:pt x="1683299" y="1159670"/>
                </a:lnTo>
                <a:lnTo>
                  <a:pt x="1705820" y="1086643"/>
                </a:lnTo>
                <a:lnTo>
                  <a:pt x="1719599" y="1011668"/>
                </a:lnTo>
                <a:lnTo>
                  <a:pt x="1724272" y="934986"/>
                </a:lnTo>
                <a:lnTo>
                  <a:pt x="1719599" y="858302"/>
                </a:lnTo>
                <a:lnTo>
                  <a:pt x="1705820" y="783326"/>
                </a:lnTo>
                <a:lnTo>
                  <a:pt x="1683299" y="710297"/>
                </a:lnTo>
                <a:lnTo>
                  <a:pt x="1652398" y="639457"/>
                </a:lnTo>
                <a:lnTo>
                  <a:pt x="1613481" y="571046"/>
                </a:lnTo>
                <a:lnTo>
                  <a:pt x="1566910" y="505305"/>
                </a:lnTo>
                <a:lnTo>
                  <a:pt x="1513047" y="442474"/>
                </a:lnTo>
                <a:lnTo>
                  <a:pt x="1452257" y="382794"/>
                </a:lnTo>
                <a:lnTo>
                  <a:pt x="1384901" y="326506"/>
                </a:lnTo>
                <a:lnTo>
                  <a:pt x="1311343" y="273850"/>
                </a:lnTo>
                <a:lnTo>
                  <a:pt x="1231945" y="225066"/>
                </a:lnTo>
                <a:lnTo>
                  <a:pt x="1147070" y="180397"/>
                </a:lnTo>
                <a:lnTo>
                  <a:pt x="1057081" y="140081"/>
                </a:lnTo>
                <a:lnTo>
                  <a:pt x="962341" y="104360"/>
                </a:lnTo>
                <a:lnTo>
                  <a:pt x="863213" y="73475"/>
                </a:lnTo>
                <a:lnTo>
                  <a:pt x="760059" y="47665"/>
                </a:lnTo>
                <a:lnTo>
                  <a:pt x="653242" y="27173"/>
                </a:lnTo>
                <a:lnTo>
                  <a:pt x="543126" y="12237"/>
                </a:lnTo>
                <a:lnTo>
                  <a:pt x="430073" y="3099"/>
                </a:lnTo>
                <a:lnTo>
                  <a:pt x="314445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8792" y="14860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87" y="0"/>
                </a:moveTo>
                <a:lnTo>
                  <a:pt x="383028" y="5983"/>
                </a:lnTo>
                <a:lnTo>
                  <a:pt x="312679" y="23307"/>
                </a:lnTo>
                <a:lnTo>
                  <a:pt x="247081" y="51029"/>
                </a:lnTo>
                <a:lnTo>
                  <a:pt x="187176" y="88209"/>
                </a:lnTo>
                <a:lnTo>
                  <a:pt x="133905" y="133905"/>
                </a:lnTo>
                <a:lnTo>
                  <a:pt x="88209" y="187176"/>
                </a:lnTo>
                <a:lnTo>
                  <a:pt x="51029" y="247081"/>
                </a:lnTo>
                <a:lnTo>
                  <a:pt x="23307" y="312679"/>
                </a:lnTo>
                <a:lnTo>
                  <a:pt x="5983" y="383028"/>
                </a:lnTo>
                <a:lnTo>
                  <a:pt x="0" y="457187"/>
                </a:lnTo>
                <a:lnTo>
                  <a:pt x="1515" y="494684"/>
                </a:lnTo>
                <a:lnTo>
                  <a:pt x="13286" y="567055"/>
                </a:lnTo>
                <a:lnTo>
                  <a:pt x="35927" y="635146"/>
                </a:lnTo>
                <a:lnTo>
                  <a:pt x="68496" y="698015"/>
                </a:lnTo>
                <a:lnTo>
                  <a:pt x="110051" y="754721"/>
                </a:lnTo>
                <a:lnTo>
                  <a:pt x="159653" y="804322"/>
                </a:lnTo>
                <a:lnTo>
                  <a:pt x="216358" y="845878"/>
                </a:lnTo>
                <a:lnTo>
                  <a:pt x="279227" y="878447"/>
                </a:lnTo>
                <a:lnTo>
                  <a:pt x="347318" y="901087"/>
                </a:lnTo>
                <a:lnTo>
                  <a:pt x="419690" y="912859"/>
                </a:lnTo>
                <a:lnTo>
                  <a:pt x="457187" y="914374"/>
                </a:lnTo>
                <a:lnTo>
                  <a:pt x="494684" y="912859"/>
                </a:lnTo>
                <a:lnTo>
                  <a:pt x="567055" y="901087"/>
                </a:lnTo>
                <a:lnTo>
                  <a:pt x="635146" y="878447"/>
                </a:lnTo>
                <a:lnTo>
                  <a:pt x="698015" y="845878"/>
                </a:lnTo>
                <a:lnTo>
                  <a:pt x="754721" y="804322"/>
                </a:lnTo>
                <a:lnTo>
                  <a:pt x="804322" y="754721"/>
                </a:lnTo>
                <a:lnTo>
                  <a:pt x="845878" y="698015"/>
                </a:lnTo>
                <a:lnTo>
                  <a:pt x="878447" y="635146"/>
                </a:lnTo>
                <a:lnTo>
                  <a:pt x="901087" y="567055"/>
                </a:lnTo>
                <a:lnTo>
                  <a:pt x="912859" y="494684"/>
                </a:lnTo>
                <a:lnTo>
                  <a:pt x="914374" y="457187"/>
                </a:lnTo>
                <a:lnTo>
                  <a:pt x="912859" y="419690"/>
                </a:lnTo>
                <a:lnTo>
                  <a:pt x="901087" y="347318"/>
                </a:lnTo>
                <a:lnTo>
                  <a:pt x="878447" y="279227"/>
                </a:lnTo>
                <a:lnTo>
                  <a:pt x="845878" y="216358"/>
                </a:lnTo>
                <a:lnTo>
                  <a:pt x="804322" y="159653"/>
                </a:lnTo>
                <a:lnTo>
                  <a:pt x="754721" y="110051"/>
                </a:lnTo>
                <a:lnTo>
                  <a:pt x="698015" y="68496"/>
                </a:lnTo>
                <a:lnTo>
                  <a:pt x="635146" y="35927"/>
                </a:lnTo>
                <a:lnTo>
                  <a:pt x="567055" y="13286"/>
                </a:lnTo>
                <a:lnTo>
                  <a:pt x="494684" y="1515"/>
                </a:lnTo>
                <a:lnTo>
                  <a:pt x="457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5231" y="284352"/>
            <a:ext cx="665734" cy="66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0427" y="275548"/>
            <a:ext cx="764832" cy="67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F78E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F78E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1460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0037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94AFD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94AF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03300" y="1296517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03300" y="1626616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3300" y="1956714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3300" y="2286812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03300" y="2616911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03300" y="2947009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03300" y="3277108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3300" y="3607206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03300" y="3937304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03300" y="4267403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03300" y="4597501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03300" y="4927600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03300" y="5257698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03300" y="5587796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03300" y="5917895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03300" y="6247993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03300" y="6578092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03300" y="6908190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011" y="0"/>
                </a:lnTo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>
                <a:solidFill>
                  <a:srgbClr val="F78E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754" y="205597"/>
            <a:ext cx="4409691" cy="912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>
                <a:solidFill>
                  <a:srgbClr val="F78E1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480" y="1693156"/>
            <a:ext cx="4190238" cy="501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9928" y="7228332"/>
            <a:ext cx="1609343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460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1024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lung.org/" TargetMode="External"/><Relationship Id="rId7" Type="http://schemas.openxmlformats.org/officeDocument/2006/relationships/hyperlink" Target="http://www.medicare.gov/" TargetMode="External"/><Relationship Id="rId12" Type="http://schemas.openxmlformats.org/officeDocument/2006/relationships/hyperlink" Target="http://www.HealthCoach4M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PARx.org/" TargetMode="External"/><Relationship Id="rId11" Type="http://schemas.openxmlformats.org/officeDocument/2006/relationships/hyperlink" Target="http://www.goldcopd.org/" TargetMode="External"/><Relationship Id="rId5" Type="http://schemas.openxmlformats.org/officeDocument/2006/relationships/hyperlink" Target="http://www.gskforyou.com/" TargetMode="External"/><Relationship Id="rId10" Type="http://schemas.openxmlformats.org/officeDocument/2006/relationships/hyperlink" Target="http://www.aarc.org/" TargetMode="External"/><Relationship Id="rId4" Type="http://schemas.openxmlformats.org/officeDocument/2006/relationships/hyperlink" Target="http://www.togetherrxaccess.com/" TargetMode="External"/><Relationship Id="rId9" Type="http://schemas.openxmlformats.org/officeDocument/2006/relationships/hyperlink" Target="http://www.nhlbi.nih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10800000">
            <a:off x="3832479" y="1054114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FED4A8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077" y="317474"/>
            <a:ext cx="799871" cy="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4"/>
                </a:lnTo>
                <a:lnTo>
                  <a:pt x="682732" y="682720"/>
                </a:lnTo>
                <a:lnTo>
                  <a:pt x="722707" y="636119"/>
                </a:lnTo>
                <a:lnTo>
                  <a:pt x="755231" y="583716"/>
                </a:lnTo>
                <a:lnTo>
                  <a:pt x="779482" y="526333"/>
                </a:lnTo>
                <a:lnTo>
                  <a:pt x="794636" y="464794"/>
                </a:lnTo>
                <a:lnTo>
                  <a:pt x="799871" y="399922"/>
                </a:lnTo>
                <a:lnTo>
                  <a:pt x="798545" y="367123"/>
                </a:lnTo>
                <a:lnTo>
                  <a:pt x="788248" y="303818"/>
                </a:lnTo>
                <a:lnTo>
                  <a:pt x="768442" y="244257"/>
                </a:lnTo>
                <a:lnTo>
                  <a:pt x="739951" y="189263"/>
                </a:lnTo>
                <a:lnTo>
                  <a:pt x="703599" y="139659"/>
                </a:lnTo>
                <a:lnTo>
                  <a:pt x="660209" y="96270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0"/>
                </a:lnTo>
                <a:lnTo>
                  <a:pt x="96271" y="139659"/>
                </a:lnTo>
                <a:lnTo>
                  <a:pt x="59919" y="189263"/>
                </a:lnTo>
                <a:lnTo>
                  <a:pt x="31428" y="244257"/>
                </a:lnTo>
                <a:lnTo>
                  <a:pt x="11623" y="303818"/>
                </a:lnTo>
                <a:lnTo>
                  <a:pt x="1325" y="367123"/>
                </a:lnTo>
                <a:lnTo>
                  <a:pt x="0" y="399922"/>
                </a:lnTo>
                <a:lnTo>
                  <a:pt x="1325" y="432723"/>
                </a:lnTo>
                <a:lnTo>
                  <a:pt x="11623" y="496032"/>
                </a:lnTo>
                <a:lnTo>
                  <a:pt x="31428" y="555596"/>
                </a:lnTo>
                <a:lnTo>
                  <a:pt x="59919" y="610592"/>
                </a:lnTo>
                <a:lnTo>
                  <a:pt x="96271" y="660196"/>
                </a:lnTo>
                <a:lnTo>
                  <a:pt x="139661" y="703587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75236" y="7193573"/>
            <a:ext cx="33153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general,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avoid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things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make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25750" y="1931009"/>
            <a:ext cx="2139315" cy="1891664"/>
          </a:xfrm>
          <a:custGeom>
            <a:avLst/>
            <a:gdLst/>
            <a:ahLst/>
            <a:cxnLst/>
            <a:rect l="l" t="t" r="r" b="b"/>
            <a:pathLst>
              <a:path w="2139315" h="1891664">
                <a:moveTo>
                  <a:pt x="0" y="1891436"/>
                </a:moveTo>
                <a:lnTo>
                  <a:pt x="2139137" y="1891436"/>
                </a:lnTo>
                <a:lnTo>
                  <a:pt x="2139137" y="0"/>
                </a:lnTo>
                <a:lnTo>
                  <a:pt x="0" y="0"/>
                </a:lnTo>
                <a:lnTo>
                  <a:pt x="0" y="1891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5750" y="1931009"/>
            <a:ext cx="2139137" cy="189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4394" y="2372311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123949" y="247749"/>
                </a:moveTo>
                <a:lnTo>
                  <a:pt x="166315" y="240323"/>
                </a:lnTo>
                <a:lnTo>
                  <a:pt x="202389" y="219790"/>
                </a:lnTo>
                <a:lnTo>
                  <a:pt x="229552" y="188770"/>
                </a:lnTo>
                <a:lnTo>
                  <a:pt x="245184" y="149883"/>
                </a:lnTo>
                <a:lnTo>
                  <a:pt x="247379" y="135626"/>
                </a:lnTo>
                <a:lnTo>
                  <a:pt x="246710" y="119384"/>
                </a:lnTo>
                <a:lnTo>
                  <a:pt x="235963" y="75503"/>
                </a:lnTo>
                <a:lnTo>
                  <a:pt x="213884" y="40154"/>
                </a:lnTo>
                <a:lnTo>
                  <a:pt x="182758" y="14966"/>
                </a:lnTo>
                <a:lnTo>
                  <a:pt x="144870" y="1565"/>
                </a:lnTo>
                <a:lnTo>
                  <a:pt x="131133" y="0"/>
                </a:lnTo>
                <a:lnTo>
                  <a:pt x="115485" y="768"/>
                </a:lnTo>
                <a:lnTo>
                  <a:pt x="72864" y="12096"/>
                </a:lnTo>
                <a:lnTo>
                  <a:pt x="38277" y="35086"/>
                </a:lnTo>
                <a:lnTo>
                  <a:pt x="13715" y="67332"/>
                </a:lnTo>
                <a:lnTo>
                  <a:pt x="1168" y="106424"/>
                </a:lnTo>
                <a:lnTo>
                  <a:pt x="0" y="120561"/>
                </a:lnTo>
                <a:lnTo>
                  <a:pt x="827" y="135671"/>
                </a:lnTo>
                <a:lnTo>
                  <a:pt x="12596" y="177164"/>
                </a:lnTo>
                <a:lnTo>
                  <a:pt x="36335" y="211090"/>
                </a:lnTo>
                <a:lnTo>
                  <a:pt x="69524" y="235123"/>
                </a:lnTo>
                <a:lnTo>
                  <a:pt x="109642" y="246932"/>
                </a:lnTo>
                <a:lnTo>
                  <a:pt x="123949" y="247749"/>
                </a:lnTo>
                <a:close/>
              </a:path>
            </a:pathLst>
          </a:custGeom>
          <a:ln w="8356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1864" y="2602734"/>
            <a:ext cx="262255" cy="262890"/>
          </a:xfrm>
          <a:custGeom>
            <a:avLst/>
            <a:gdLst/>
            <a:ahLst/>
            <a:cxnLst/>
            <a:rect l="l" t="t" r="r" b="b"/>
            <a:pathLst>
              <a:path w="262254" h="262889">
                <a:moveTo>
                  <a:pt x="130890" y="262690"/>
                </a:moveTo>
                <a:lnTo>
                  <a:pt x="173403" y="255657"/>
                </a:lnTo>
                <a:lnTo>
                  <a:pt x="210118" y="236114"/>
                </a:lnTo>
                <a:lnTo>
                  <a:pt x="238700" y="206394"/>
                </a:lnTo>
                <a:lnTo>
                  <a:pt x="256815" y="168832"/>
                </a:lnTo>
                <a:lnTo>
                  <a:pt x="261925" y="140586"/>
                </a:lnTo>
                <a:lnTo>
                  <a:pt x="261231" y="124719"/>
                </a:lnTo>
                <a:lnTo>
                  <a:pt x="250675" y="81328"/>
                </a:lnTo>
                <a:lnTo>
                  <a:pt x="229050" y="45549"/>
                </a:lnTo>
                <a:lnTo>
                  <a:pt x="198465" y="19045"/>
                </a:lnTo>
                <a:lnTo>
                  <a:pt x="161026" y="3479"/>
                </a:lnTo>
                <a:lnTo>
                  <a:pt x="133301" y="0"/>
                </a:lnTo>
                <a:lnTo>
                  <a:pt x="118305" y="791"/>
                </a:lnTo>
                <a:lnTo>
                  <a:pt x="76780" y="12042"/>
                </a:lnTo>
                <a:lnTo>
                  <a:pt x="42118" y="34842"/>
                </a:lnTo>
                <a:lnTo>
                  <a:pt x="16468" y="66921"/>
                </a:lnTo>
                <a:lnTo>
                  <a:pt x="1978" y="106006"/>
                </a:lnTo>
                <a:lnTo>
                  <a:pt x="0" y="120199"/>
                </a:lnTo>
                <a:lnTo>
                  <a:pt x="657" y="136294"/>
                </a:lnTo>
                <a:lnTo>
                  <a:pt x="10997" y="180177"/>
                </a:lnTo>
                <a:lnTo>
                  <a:pt x="32284" y="216260"/>
                </a:lnTo>
                <a:lnTo>
                  <a:pt x="62452" y="243001"/>
                </a:lnTo>
                <a:lnTo>
                  <a:pt x="99433" y="258861"/>
                </a:lnTo>
                <a:lnTo>
                  <a:pt x="130890" y="262690"/>
                </a:lnTo>
                <a:close/>
              </a:path>
            </a:pathLst>
          </a:custGeom>
          <a:ln w="8356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0379" y="2110353"/>
            <a:ext cx="92710" cy="260350"/>
          </a:xfrm>
          <a:custGeom>
            <a:avLst/>
            <a:gdLst/>
            <a:ahLst/>
            <a:cxnLst/>
            <a:rect l="l" t="t" r="r" b="b"/>
            <a:pathLst>
              <a:path w="92710" h="260350">
                <a:moveTo>
                  <a:pt x="92417" y="25977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8176" y="2085469"/>
            <a:ext cx="131445" cy="514984"/>
          </a:xfrm>
          <a:custGeom>
            <a:avLst/>
            <a:gdLst/>
            <a:ahLst/>
            <a:cxnLst/>
            <a:rect l="l" t="t" r="r" b="b"/>
            <a:pathLst>
              <a:path w="131445" h="514985">
                <a:moveTo>
                  <a:pt x="0" y="514883"/>
                </a:moveTo>
                <a:lnTo>
                  <a:pt x="13094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7512" y="929472"/>
            <a:ext cx="335026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990" algn="ctr">
              <a:lnSpc>
                <a:spcPct val="100000"/>
              </a:lnSpc>
            </a:pPr>
            <a:r>
              <a:rPr sz="2100" b="1" spc="-25" dirty="0">
                <a:solidFill>
                  <a:srgbClr val="0067B1"/>
                </a:solidFill>
                <a:latin typeface="Calibri"/>
                <a:cs typeface="Calibri"/>
              </a:rPr>
              <a:t>COP</a:t>
            </a:r>
            <a:r>
              <a:rPr sz="2100" b="1" spc="160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2100" b="1" spc="190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r>
              <a:rPr sz="2100" b="1" spc="-75" dirty="0">
                <a:solidFill>
                  <a:srgbClr val="F78E1E"/>
                </a:solidFill>
                <a:latin typeface="Calibri"/>
                <a:cs typeface="Calibri"/>
              </a:rPr>
              <a:t>What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55" dirty="0">
                <a:solidFill>
                  <a:srgbClr val="F78E1E"/>
                </a:solidFill>
                <a:latin typeface="Calibri"/>
                <a:cs typeface="Calibri"/>
              </a:rPr>
              <a:t>Is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65" dirty="0">
                <a:solidFill>
                  <a:srgbClr val="F78E1E"/>
                </a:solidFill>
                <a:latin typeface="Calibri"/>
                <a:cs typeface="Calibri"/>
              </a:rPr>
              <a:t>It?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50"/>
              </a:spcBef>
            </a:pPr>
            <a:r>
              <a:rPr sz="1500" b="1" i="1" spc="30" dirty="0">
                <a:solidFill>
                  <a:srgbClr val="F78E1E"/>
                </a:solidFill>
                <a:latin typeface="Trebuchet MS"/>
                <a:cs typeface="Trebuchet MS"/>
              </a:rPr>
              <a:t>Wh</a:t>
            </a:r>
            <a:r>
              <a:rPr sz="1500" b="1" i="1" spc="40" dirty="0">
                <a:solidFill>
                  <a:srgbClr val="F78E1E"/>
                </a:solidFill>
                <a:latin typeface="Trebuchet MS"/>
                <a:cs typeface="Trebuchet MS"/>
              </a:rPr>
              <a:t>y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35" dirty="0">
                <a:solidFill>
                  <a:srgbClr val="F78E1E"/>
                </a:solidFill>
                <a:latin typeface="Trebuchet MS"/>
                <a:cs typeface="Trebuchet MS"/>
              </a:rPr>
              <a:t>i</a:t>
            </a:r>
            <a:r>
              <a:rPr sz="1500" b="1" i="1" spc="-15" dirty="0">
                <a:solidFill>
                  <a:srgbClr val="F78E1E"/>
                </a:solidFill>
                <a:latin typeface="Trebuchet MS"/>
                <a:cs typeface="Trebuchet MS"/>
              </a:rPr>
              <a:t>s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90" dirty="0">
                <a:solidFill>
                  <a:srgbClr val="F78E1E"/>
                </a:solidFill>
                <a:latin typeface="Trebuchet MS"/>
                <a:cs typeface="Trebuchet MS"/>
              </a:rPr>
              <a:t>it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20" dirty="0">
                <a:solidFill>
                  <a:srgbClr val="F78E1E"/>
                </a:solidFill>
                <a:latin typeface="Trebuchet MS"/>
                <a:cs typeface="Trebuchet MS"/>
              </a:rPr>
              <a:t>s</a:t>
            </a:r>
            <a:r>
              <a:rPr sz="1500" b="1" i="1" spc="55" dirty="0">
                <a:solidFill>
                  <a:srgbClr val="F78E1E"/>
                </a:solidFill>
                <a:latin typeface="Trebuchet MS"/>
                <a:cs typeface="Trebuchet MS"/>
              </a:rPr>
              <a:t>o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45" dirty="0">
                <a:solidFill>
                  <a:srgbClr val="F78E1E"/>
                </a:solidFill>
                <a:latin typeface="Trebuchet MS"/>
                <a:cs typeface="Trebuchet MS"/>
              </a:rPr>
              <a:t>har</a:t>
            </a:r>
            <a:r>
              <a:rPr sz="1500" b="1" i="1" spc="-20" dirty="0">
                <a:solidFill>
                  <a:srgbClr val="F78E1E"/>
                </a:solidFill>
                <a:latin typeface="Trebuchet MS"/>
                <a:cs typeface="Trebuchet MS"/>
              </a:rPr>
              <a:t>d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35" dirty="0">
                <a:solidFill>
                  <a:srgbClr val="F78E1E"/>
                </a:solidFill>
                <a:latin typeface="Trebuchet MS"/>
                <a:cs typeface="Trebuchet MS"/>
              </a:rPr>
              <a:t>t</a:t>
            </a:r>
            <a:r>
              <a:rPr sz="1500" b="1" i="1" spc="-10" dirty="0">
                <a:solidFill>
                  <a:srgbClr val="F78E1E"/>
                </a:solidFill>
                <a:latin typeface="Trebuchet MS"/>
                <a:cs typeface="Trebuchet MS"/>
              </a:rPr>
              <a:t>o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35" dirty="0">
                <a:solidFill>
                  <a:srgbClr val="F78E1E"/>
                </a:solidFill>
                <a:latin typeface="Trebuchet MS"/>
                <a:cs typeface="Trebuchet MS"/>
              </a:rPr>
              <a:t>catc</a:t>
            </a:r>
            <a:r>
              <a:rPr sz="1500" b="1" i="1" spc="-10" dirty="0">
                <a:solidFill>
                  <a:srgbClr val="F78E1E"/>
                </a:solidFill>
                <a:latin typeface="Trebuchet MS"/>
                <a:cs typeface="Trebuchet MS"/>
              </a:rPr>
              <a:t>h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60" dirty="0">
                <a:solidFill>
                  <a:srgbClr val="F78E1E"/>
                </a:solidFill>
                <a:latin typeface="Trebuchet MS"/>
                <a:cs typeface="Trebuchet MS"/>
              </a:rPr>
              <a:t>m</a:t>
            </a:r>
            <a:r>
              <a:rPr sz="1500" b="1" i="1" spc="55" dirty="0">
                <a:solidFill>
                  <a:srgbClr val="F78E1E"/>
                </a:solidFill>
                <a:latin typeface="Trebuchet MS"/>
                <a:cs typeface="Trebuchet MS"/>
              </a:rPr>
              <a:t>y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25" dirty="0">
                <a:solidFill>
                  <a:srgbClr val="F78E1E"/>
                </a:solidFill>
                <a:latin typeface="Trebuchet MS"/>
                <a:cs typeface="Trebuchet MS"/>
              </a:rPr>
              <a:t>breath?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200" y="1379421"/>
            <a:ext cx="36068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0" b="1" i="1" spc="-110" dirty="0">
                <a:solidFill>
                  <a:srgbClr val="FED4A8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5236" y="674905"/>
            <a:ext cx="333756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solidFill>
                  <a:srgbClr val="0067B1"/>
                </a:solidFill>
                <a:latin typeface="Arial"/>
                <a:cs typeface="Arial"/>
              </a:rPr>
              <a:t>Wha</a:t>
            </a:r>
            <a:r>
              <a:rPr sz="1400" b="1" spc="15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ar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7B1"/>
                </a:solidFill>
                <a:latin typeface="Arial"/>
                <a:cs typeface="Arial"/>
              </a:rPr>
              <a:t>th</a:t>
            </a:r>
            <a:r>
              <a:rPr sz="1400" b="1" spc="20" dirty="0">
                <a:solidFill>
                  <a:srgbClr val="0067B1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7B1"/>
                </a:solidFill>
                <a:latin typeface="Arial"/>
                <a:cs typeface="Arial"/>
              </a:rPr>
              <a:t>symptom</a:t>
            </a:r>
            <a:r>
              <a:rPr sz="1400" b="1" spc="5" dirty="0">
                <a:solidFill>
                  <a:srgbClr val="0067B1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67B1"/>
                </a:solidFill>
                <a:latin typeface="Arial"/>
                <a:cs typeface="Arial"/>
              </a:rPr>
              <a:t>COPD?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COPD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may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cause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one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or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more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of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these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symptoms: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5236" y="2253210"/>
            <a:ext cx="373189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solidFill>
                  <a:srgbClr val="0067B1"/>
                </a:solidFill>
                <a:latin typeface="Arial"/>
                <a:cs typeface="Arial"/>
              </a:rPr>
              <a:t>Wha</a:t>
            </a:r>
            <a:r>
              <a:rPr sz="1400" b="1" spc="15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0067B1"/>
                </a:solidFill>
                <a:latin typeface="Arial"/>
                <a:cs typeface="Arial"/>
              </a:rPr>
              <a:t>cause</a:t>
            </a:r>
            <a:r>
              <a:rPr sz="1400" b="1" spc="-40" dirty="0">
                <a:solidFill>
                  <a:srgbClr val="0067B1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067B1"/>
                </a:solidFill>
                <a:latin typeface="Arial"/>
                <a:cs typeface="Arial"/>
              </a:rPr>
              <a:t>COPD?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290"/>
              </a:spcBef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Smoking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common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risk factors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include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family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history,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exposure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dusts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chemicals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workplace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home,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pollution.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5236" y="3298370"/>
            <a:ext cx="384746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solidFill>
                  <a:srgbClr val="0067B1"/>
                </a:solidFill>
                <a:latin typeface="Arial"/>
                <a:cs typeface="Arial"/>
              </a:rPr>
              <a:t>Wha</a:t>
            </a:r>
            <a:r>
              <a:rPr sz="1400" b="1" spc="15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67B1"/>
                </a:solidFill>
                <a:latin typeface="Arial"/>
                <a:cs typeface="Arial"/>
              </a:rPr>
              <a:t>is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exacerbatio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67B1"/>
                </a:solidFill>
                <a:latin typeface="Arial"/>
                <a:cs typeface="Arial"/>
              </a:rPr>
              <a:t>(ig-zas-er-BAY-shun)?</a:t>
            </a:r>
            <a:endParaRPr sz="1400">
              <a:latin typeface="Arial"/>
              <a:cs typeface="Arial"/>
            </a:endParaRPr>
          </a:p>
          <a:p>
            <a:pPr marL="12700" marR="174625">
              <a:lnSpc>
                <a:spcPct val="102600"/>
              </a:lnSpc>
              <a:spcBef>
                <a:spcPts val="340"/>
              </a:spcBef>
            </a:pP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symptom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ar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wors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tha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usual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Flare-u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another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nam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exacerbation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Thi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las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day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longer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nee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differen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medicines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need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g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hospital.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5236" y="4553130"/>
            <a:ext cx="3951604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Takin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g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67B1"/>
                </a:solidFill>
                <a:latin typeface="Arial"/>
                <a:cs typeface="Arial"/>
              </a:rPr>
              <a:t>car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67B1"/>
                </a:solidFill>
                <a:latin typeface="Arial"/>
                <a:cs typeface="Arial"/>
              </a:rPr>
              <a:t>COP</a:t>
            </a:r>
            <a:r>
              <a:rPr sz="1400" b="1" spc="-45" dirty="0">
                <a:solidFill>
                  <a:srgbClr val="0067B1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ever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67B1"/>
                </a:solidFill>
                <a:latin typeface="Arial"/>
                <a:cs typeface="Arial"/>
              </a:rPr>
              <a:t>day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290"/>
              </a:spcBef>
            </a:pP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damag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airway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lung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permanent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Bu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there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thing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hel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tak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car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COPD.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9522" y="5439220"/>
            <a:ext cx="12287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smoke,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quit.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89522" y="5788737"/>
            <a:ext cx="312801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Exercise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regularly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(ask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first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what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activities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best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you).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9522" y="6350572"/>
            <a:ext cx="19602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well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enough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rest.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89522" y="6818961"/>
            <a:ext cx="33426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medicines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directed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provider.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55111" y="1955524"/>
            <a:ext cx="42164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0" dirty="0">
                <a:solidFill>
                  <a:srgbClr val="231F20"/>
                </a:solidFill>
                <a:latin typeface="Calibri"/>
                <a:cs typeface="Calibri"/>
              </a:rPr>
              <a:t>Airways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43351" y="1955524"/>
            <a:ext cx="429259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Ai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35" dirty="0">
                <a:solidFill>
                  <a:srgbClr val="231F20"/>
                </a:solidFill>
                <a:latin typeface="Calibri"/>
                <a:cs typeface="Calibri"/>
              </a:rPr>
              <a:t>Sacs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3133" y="1761411"/>
            <a:ext cx="96901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5" dirty="0">
                <a:solidFill>
                  <a:srgbClr val="231F20"/>
                </a:solidFill>
                <a:latin typeface="Arial"/>
                <a:cs typeface="Arial"/>
              </a:rPr>
              <a:t>Normal</a:t>
            </a:r>
            <a:r>
              <a:rPr sz="11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Lungs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7512" y="1780706"/>
            <a:ext cx="2123440" cy="126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diseas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lungs.</a:t>
            </a:r>
            <a:endParaRPr sz="1300">
              <a:latin typeface="Calibri"/>
              <a:cs typeface="Calibri"/>
            </a:endParaRPr>
          </a:p>
          <a:p>
            <a:pPr marL="12700" marR="617855">
              <a:lnSpc>
                <a:spcPct val="102600"/>
              </a:lnSpc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COP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mak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breathe.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450"/>
              </a:spcBef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it’s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through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airways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into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Calibri"/>
                <a:cs typeface="Calibri"/>
              </a:rPr>
              <a:t>sacs.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512" y="3592328"/>
            <a:ext cx="186690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COPD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includes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chronic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bronchitis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and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emphysema.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5828" y="4175645"/>
            <a:ext cx="3143250" cy="1524635"/>
          </a:xfrm>
          <a:custGeom>
            <a:avLst/>
            <a:gdLst/>
            <a:ahLst/>
            <a:cxnLst/>
            <a:rect l="l" t="t" r="r" b="b"/>
            <a:pathLst>
              <a:path w="3143250" h="1524635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1328245"/>
                </a:lnTo>
                <a:lnTo>
                  <a:pt x="742" y="1383852"/>
                </a:lnTo>
                <a:lnTo>
                  <a:pt x="3543" y="1427800"/>
                </a:lnTo>
                <a:lnTo>
                  <a:pt x="14601" y="1474863"/>
                </a:lnTo>
                <a:lnTo>
                  <a:pt x="49349" y="1509610"/>
                </a:lnTo>
                <a:lnTo>
                  <a:pt x="96412" y="1520669"/>
                </a:lnTo>
                <a:lnTo>
                  <a:pt x="140360" y="1523469"/>
                </a:lnTo>
                <a:lnTo>
                  <a:pt x="195967" y="1524212"/>
                </a:lnTo>
                <a:lnTo>
                  <a:pt x="2947225" y="1524212"/>
                </a:lnTo>
                <a:lnTo>
                  <a:pt x="3002832" y="1523469"/>
                </a:lnTo>
                <a:lnTo>
                  <a:pt x="3046780" y="1520669"/>
                </a:lnTo>
                <a:lnTo>
                  <a:pt x="3093843" y="1509610"/>
                </a:lnTo>
                <a:lnTo>
                  <a:pt x="3128591" y="1474863"/>
                </a:lnTo>
                <a:lnTo>
                  <a:pt x="3139649" y="1427800"/>
                </a:lnTo>
                <a:lnTo>
                  <a:pt x="3142449" y="1383852"/>
                </a:lnTo>
                <a:lnTo>
                  <a:pt x="3143192" y="1328245"/>
                </a:lnTo>
                <a:lnTo>
                  <a:pt x="3143192" y="195995"/>
                </a:lnTo>
                <a:lnTo>
                  <a:pt x="3142449" y="140388"/>
                </a:lnTo>
                <a:lnTo>
                  <a:pt x="3139649" y="96440"/>
                </a:lnTo>
                <a:lnTo>
                  <a:pt x="3128591" y="49377"/>
                </a:lnTo>
                <a:lnTo>
                  <a:pt x="3093843" y="14630"/>
                </a:lnTo>
                <a:lnTo>
                  <a:pt x="3046780" y="3571"/>
                </a:lnTo>
                <a:lnTo>
                  <a:pt x="3002832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8134" y="6042393"/>
            <a:ext cx="3027680" cy="1551305"/>
          </a:xfrm>
          <a:custGeom>
            <a:avLst/>
            <a:gdLst/>
            <a:ahLst/>
            <a:cxnLst/>
            <a:rect l="l" t="t" r="r" b="b"/>
            <a:pathLst>
              <a:path w="3027679" h="1551304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1355220"/>
                </a:lnTo>
                <a:lnTo>
                  <a:pt x="742" y="1410827"/>
                </a:lnTo>
                <a:lnTo>
                  <a:pt x="3543" y="1454775"/>
                </a:lnTo>
                <a:lnTo>
                  <a:pt x="14601" y="1501838"/>
                </a:lnTo>
                <a:lnTo>
                  <a:pt x="49349" y="1536585"/>
                </a:lnTo>
                <a:lnTo>
                  <a:pt x="96412" y="1547644"/>
                </a:lnTo>
                <a:lnTo>
                  <a:pt x="140360" y="1550444"/>
                </a:lnTo>
                <a:lnTo>
                  <a:pt x="195967" y="1551187"/>
                </a:lnTo>
                <a:lnTo>
                  <a:pt x="2831363" y="1551187"/>
                </a:lnTo>
                <a:lnTo>
                  <a:pt x="2886970" y="1550444"/>
                </a:lnTo>
                <a:lnTo>
                  <a:pt x="2930918" y="1547644"/>
                </a:lnTo>
                <a:lnTo>
                  <a:pt x="2977981" y="1536585"/>
                </a:lnTo>
                <a:lnTo>
                  <a:pt x="3012728" y="1501838"/>
                </a:lnTo>
                <a:lnTo>
                  <a:pt x="3023787" y="1454775"/>
                </a:lnTo>
                <a:lnTo>
                  <a:pt x="3026587" y="1410827"/>
                </a:lnTo>
                <a:lnTo>
                  <a:pt x="3027330" y="1355220"/>
                </a:lnTo>
                <a:lnTo>
                  <a:pt x="3027330" y="195995"/>
                </a:lnTo>
                <a:lnTo>
                  <a:pt x="3026587" y="140388"/>
                </a:lnTo>
                <a:lnTo>
                  <a:pt x="3023787" y="96440"/>
                </a:lnTo>
                <a:lnTo>
                  <a:pt x="3012728" y="49377"/>
                </a:lnTo>
                <a:lnTo>
                  <a:pt x="2977981" y="14630"/>
                </a:lnTo>
                <a:lnTo>
                  <a:pt x="2930918" y="3571"/>
                </a:lnTo>
                <a:lnTo>
                  <a:pt x="2886970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066" y="4224037"/>
            <a:ext cx="249554" cy="250190"/>
          </a:xfrm>
          <a:custGeom>
            <a:avLst/>
            <a:gdLst/>
            <a:ahLst/>
            <a:cxnLst/>
            <a:rect l="l" t="t" r="r" b="b"/>
            <a:pathLst>
              <a:path w="249555" h="250189">
                <a:moveTo>
                  <a:pt x="135576" y="0"/>
                </a:moveTo>
                <a:lnTo>
                  <a:pt x="89583" y="6530"/>
                </a:lnTo>
                <a:lnTo>
                  <a:pt x="51328" y="25161"/>
                </a:lnTo>
                <a:lnTo>
                  <a:pt x="22501" y="53616"/>
                </a:lnTo>
                <a:lnTo>
                  <a:pt x="4793" y="89622"/>
                </a:lnTo>
                <a:lnTo>
                  <a:pt x="0" y="116697"/>
                </a:lnTo>
                <a:lnTo>
                  <a:pt x="746" y="132448"/>
                </a:lnTo>
                <a:lnTo>
                  <a:pt x="11881" y="175339"/>
                </a:lnTo>
                <a:lnTo>
                  <a:pt x="34542" y="210211"/>
                </a:lnTo>
                <a:lnTo>
                  <a:pt x="66388" y="235174"/>
                </a:lnTo>
                <a:lnTo>
                  <a:pt x="105081" y="248335"/>
                </a:lnTo>
                <a:lnTo>
                  <a:pt x="124917" y="249905"/>
                </a:lnTo>
                <a:lnTo>
                  <a:pt x="139578" y="249056"/>
                </a:lnTo>
                <a:lnTo>
                  <a:pt x="180185" y="237076"/>
                </a:lnTo>
                <a:lnTo>
                  <a:pt x="213729" y="212947"/>
                </a:lnTo>
                <a:lnTo>
                  <a:pt x="237640" y="179237"/>
                </a:lnTo>
                <a:lnTo>
                  <a:pt x="249350" y="138515"/>
                </a:lnTo>
                <a:lnTo>
                  <a:pt x="248735" y="122048"/>
                </a:lnTo>
                <a:lnTo>
                  <a:pt x="238327" y="77627"/>
                </a:lnTo>
                <a:lnTo>
                  <a:pt x="216785" y="41819"/>
                </a:lnTo>
                <a:lnTo>
                  <a:pt x="186309" y="16089"/>
                </a:lnTo>
                <a:lnTo>
                  <a:pt x="149097" y="1907"/>
                </a:lnTo>
                <a:lnTo>
                  <a:pt x="135576" y="0"/>
                </a:lnTo>
                <a:close/>
              </a:path>
            </a:pathLst>
          </a:custGeom>
          <a:solidFill>
            <a:srgbClr val="7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4066" y="4224037"/>
            <a:ext cx="249554" cy="250190"/>
          </a:xfrm>
          <a:custGeom>
            <a:avLst/>
            <a:gdLst/>
            <a:ahLst/>
            <a:cxnLst/>
            <a:rect l="l" t="t" r="r" b="b"/>
            <a:pathLst>
              <a:path w="249555" h="250189">
                <a:moveTo>
                  <a:pt x="124917" y="249905"/>
                </a:moveTo>
                <a:lnTo>
                  <a:pt x="167308" y="242546"/>
                </a:lnTo>
                <a:lnTo>
                  <a:pt x="203491" y="222181"/>
                </a:lnTo>
                <a:lnTo>
                  <a:pt x="230898" y="191380"/>
                </a:lnTo>
                <a:lnTo>
                  <a:pt x="246961" y="152709"/>
                </a:lnTo>
                <a:lnTo>
                  <a:pt x="249350" y="138515"/>
                </a:lnTo>
                <a:lnTo>
                  <a:pt x="248735" y="122048"/>
                </a:lnTo>
                <a:lnTo>
                  <a:pt x="238327" y="77627"/>
                </a:lnTo>
                <a:lnTo>
                  <a:pt x="216785" y="41819"/>
                </a:lnTo>
                <a:lnTo>
                  <a:pt x="186309" y="16089"/>
                </a:lnTo>
                <a:lnTo>
                  <a:pt x="149097" y="1907"/>
                </a:lnTo>
                <a:lnTo>
                  <a:pt x="135576" y="0"/>
                </a:lnTo>
                <a:lnTo>
                  <a:pt x="119490" y="692"/>
                </a:lnTo>
                <a:lnTo>
                  <a:pt x="75888" y="11508"/>
                </a:lnTo>
                <a:lnTo>
                  <a:pt x="40588" y="33666"/>
                </a:lnTo>
                <a:lnTo>
                  <a:pt x="15279" y="64891"/>
                </a:lnTo>
                <a:lnTo>
                  <a:pt x="1653" y="102909"/>
                </a:lnTo>
                <a:lnTo>
                  <a:pt x="0" y="116697"/>
                </a:lnTo>
                <a:lnTo>
                  <a:pt x="746" y="132448"/>
                </a:lnTo>
                <a:lnTo>
                  <a:pt x="11881" y="175339"/>
                </a:lnTo>
                <a:lnTo>
                  <a:pt x="34542" y="210211"/>
                </a:lnTo>
                <a:lnTo>
                  <a:pt x="66388" y="235174"/>
                </a:lnTo>
                <a:lnTo>
                  <a:pt x="105081" y="248335"/>
                </a:lnTo>
                <a:lnTo>
                  <a:pt x="124917" y="249905"/>
                </a:lnTo>
                <a:close/>
              </a:path>
            </a:pathLst>
          </a:custGeom>
          <a:ln w="1046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3389" y="4255859"/>
            <a:ext cx="990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9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411" y="6097478"/>
            <a:ext cx="249554" cy="250190"/>
          </a:xfrm>
          <a:custGeom>
            <a:avLst/>
            <a:gdLst/>
            <a:ahLst/>
            <a:cxnLst/>
            <a:rect l="l" t="t" r="r" b="b"/>
            <a:pathLst>
              <a:path w="249555" h="250189">
                <a:moveTo>
                  <a:pt x="135575" y="0"/>
                </a:moveTo>
                <a:lnTo>
                  <a:pt x="89584" y="6530"/>
                </a:lnTo>
                <a:lnTo>
                  <a:pt x="51330" y="25159"/>
                </a:lnTo>
                <a:lnTo>
                  <a:pt x="22503" y="53615"/>
                </a:lnTo>
                <a:lnTo>
                  <a:pt x="4794" y="89622"/>
                </a:lnTo>
                <a:lnTo>
                  <a:pt x="0" y="116699"/>
                </a:lnTo>
                <a:lnTo>
                  <a:pt x="746" y="132450"/>
                </a:lnTo>
                <a:lnTo>
                  <a:pt x="11881" y="175340"/>
                </a:lnTo>
                <a:lnTo>
                  <a:pt x="34542" y="210212"/>
                </a:lnTo>
                <a:lnTo>
                  <a:pt x="66388" y="235175"/>
                </a:lnTo>
                <a:lnTo>
                  <a:pt x="105081" y="248335"/>
                </a:lnTo>
                <a:lnTo>
                  <a:pt x="124916" y="249905"/>
                </a:lnTo>
                <a:lnTo>
                  <a:pt x="139578" y="249056"/>
                </a:lnTo>
                <a:lnTo>
                  <a:pt x="180187" y="237075"/>
                </a:lnTo>
                <a:lnTo>
                  <a:pt x="213731" y="212945"/>
                </a:lnTo>
                <a:lnTo>
                  <a:pt x="237642" y="179235"/>
                </a:lnTo>
                <a:lnTo>
                  <a:pt x="249350" y="138516"/>
                </a:lnTo>
                <a:lnTo>
                  <a:pt x="248735" y="122048"/>
                </a:lnTo>
                <a:lnTo>
                  <a:pt x="238326" y="77627"/>
                </a:lnTo>
                <a:lnTo>
                  <a:pt x="216785" y="41819"/>
                </a:lnTo>
                <a:lnTo>
                  <a:pt x="186309" y="16089"/>
                </a:lnTo>
                <a:lnTo>
                  <a:pt x="149096" y="1907"/>
                </a:lnTo>
                <a:lnTo>
                  <a:pt x="135575" y="0"/>
                </a:lnTo>
                <a:close/>
              </a:path>
            </a:pathLst>
          </a:custGeom>
          <a:solidFill>
            <a:srgbClr val="7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411" y="6097478"/>
            <a:ext cx="249554" cy="250190"/>
          </a:xfrm>
          <a:custGeom>
            <a:avLst/>
            <a:gdLst/>
            <a:ahLst/>
            <a:cxnLst/>
            <a:rect l="l" t="t" r="r" b="b"/>
            <a:pathLst>
              <a:path w="249555" h="250189">
                <a:moveTo>
                  <a:pt x="124916" y="249905"/>
                </a:moveTo>
                <a:lnTo>
                  <a:pt x="167309" y="242546"/>
                </a:lnTo>
                <a:lnTo>
                  <a:pt x="203494" y="222180"/>
                </a:lnTo>
                <a:lnTo>
                  <a:pt x="230901" y="191378"/>
                </a:lnTo>
                <a:lnTo>
                  <a:pt x="246962" y="152709"/>
                </a:lnTo>
                <a:lnTo>
                  <a:pt x="249350" y="138516"/>
                </a:lnTo>
                <a:lnTo>
                  <a:pt x="248735" y="122048"/>
                </a:lnTo>
                <a:lnTo>
                  <a:pt x="238326" y="77627"/>
                </a:lnTo>
                <a:lnTo>
                  <a:pt x="216785" y="41819"/>
                </a:lnTo>
                <a:lnTo>
                  <a:pt x="186309" y="16089"/>
                </a:lnTo>
                <a:lnTo>
                  <a:pt x="149096" y="1907"/>
                </a:lnTo>
                <a:lnTo>
                  <a:pt x="135575" y="0"/>
                </a:lnTo>
                <a:lnTo>
                  <a:pt x="119490" y="691"/>
                </a:lnTo>
                <a:lnTo>
                  <a:pt x="75890" y="11507"/>
                </a:lnTo>
                <a:lnTo>
                  <a:pt x="40590" y="33665"/>
                </a:lnTo>
                <a:lnTo>
                  <a:pt x="15281" y="64890"/>
                </a:lnTo>
                <a:lnTo>
                  <a:pt x="1654" y="102909"/>
                </a:lnTo>
                <a:lnTo>
                  <a:pt x="0" y="116699"/>
                </a:lnTo>
                <a:lnTo>
                  <a:pt x="746" y="132450"/>
                </a:lnTo>
                <a:lnTo>
                  <a:pt x="11881" y="175340"/>
                </a:lnTo>
                <a:lnTo>
                  <a:pt x="34542" y="210212"/>
                </a:lnTo>
                <a:lnTo>
                  <a:pt x="66388" y="235175"/>
                </a:lnTo>
                <a:lnTo>
                  <a:pt x="105081" y="248335"/>
                </a:lnTo>
                <a:lnTo>
                  <a:pt x="124916" y="249905"/>
                </a:lnTo>
                <a:close/>
              </a:path>
            </a:pathLst>
          </a:custGeom>
          <a:ln w="1046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17752" y="6126481"/>
            <a:ext cx="990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9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2878" y="4239769"/>
            <a:ext cx="2061210" cy="140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Chronic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bronchitis—</a:t>
            </a:r>
            <a:endParaRPr sz="1300">
              <a:latin typeface="Calibri"/>
              <a:cs typeface="Calibri"/>
            </a:endParaRPr>
          </a:p>
          <a:p>
            <a:pPr marL="12700" marR="149225">
              <a:lnSpc>
                <a:spcPct val="102600"/>
              </a:lnSpc>
            </a:pP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walls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airways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become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inflamed,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swell,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clog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mucus.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partly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completely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blocks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airway,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making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move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lungs.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35934" y="3912346"/>
            <a:ext cx="1664970" cy="166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ts val="745"/>
              </a:lnSpc>
              <a:tabLst>
                <a:tab pos="1012825" algn="l"/>
              </a:tabLst>
            </a:pPr>
            <a:r>
              <a:rPr sz="1000" b="1" spc="25" dirty="0">
                <a:solidFill>
                  <a:srgbClr val="0067B1"/>
                </a:solidFill>
                <a:latin typeface="Calibri"/>
                <a:cs typeface="Calibri"/>
              </a:rPr>
              <a:t>w	</a:t>
            </a:r>
            <a:r>
              <a:rPr sz="1500" b="1" spc="-869" baseline="13888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000" b="1" spc="75" dirty="0">
                <a:solidFill>
                  <a:srgbClr val="0067B1"/>
                </a:solidFill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  <a:p>
            <a:pPr marL="36195" algn="ctr">
              <a:lnSpc>
                <a:spcPts val="505"/>
              </a:lnSpc>
              <a:tabLst>
                <a:tab pos="1226820" algn="l"/>
              </a:tabLst>
            </a:pPr>
            <a:r>
              <a:rPr sz="1500" b="1" spc="-997" baseline="-3055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r>
              <a:rPr sz="1500" b="1" spc="-885" baseline="-5555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500" b="1" spc="-37" baseline="5555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500" b="1" baseline="5555" dirty="0">
                <a:solidFill>
                  <a:srgbClr val="0067B1"/>
                </a:solidFill>
                <a:latin typeface="Calibri"/>
                <a:cs typeface="Calibri"/>
              </a:rPr>
              <a:t>	</a:t>
            </a:r>
            <a:r>
              <a:rPr sz="1000" b="1" spc="-700" dirty="0">
                <a:solidFill>
                  <a:srgbClr val="0067B1"/>
                </a:solidFill>
                <a:latin typeface="Calibri"/>
                <a:cs typeface="Calibri"/>
              </a:rPr>
              <a:t>h</a:t>
            </a:r>
            <a:r>
              <a:rPr sz="1500" b="1" spc="-1005" baseline="-16666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500" b="1" spc="-104" baseline="-27777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endParaRPr sz="1500" baseline="-27777">
              <a:latin typeface="Calibri"/>
              <a:cs typeface="Calibri"/>
            </a:endParaRPr>
          </a:p>
          <a:p>
            <a:pPr marR="51435" algn="r">
              <a:lnSpc>
                <a:spcPts val="960"/>
              </a:lnSpc>
            </a:pPr>
            <a:r>
              <a:rPr sz="1000" b="1" spc="-725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500" b="1" spc="60" baseline="-11111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endParaRPr sz="1500" baseline="-11111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 rot="20100000">
            <a:off x="3492732" y="3876378"/>
            <a:ext cx="1659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 rot="20400000">
            <a:off x="3552908" y="3851486"/>
            <a:ext cx="16358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35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 rot="20760000">
            <a:off x="3627882" y="3822207"/>
            <a:ext cx="19927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90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 rot="21180000">
            <a:off x="3745394" y="3802769"/>
            <a:ext cx="16956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25" dirty="0">
                <a:solidFill>
                  <a:srgbClr val="0067B1"/>
                </a:solidFill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 rot="21360000">
            <a:off x="3816597" y="3795247"/>
            <a:ext cx="16617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0" dirty="0">
                <a:solidFill>
                  <a:srgbClr val="0067B1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20745" y="3792451"/>
            <a:ext cx="6985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 rot="60000">
            <a:off x="3927197" y="3792840"/>
            <a:ext cx="16725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5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 rot="300000">
            <a:off x="3993961" y="3797787"/>
            <a:ext cx="16700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0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 rot="540000">
            <a:off x="4051036" y="3805268"/>
            <a:ext cx="15817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30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720000">
            <a:off x="4097648" y="3815198"/>
            <a:ext cx="16700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75" dirty="0">
                <a:solidFill>
                  <a:srgbClr val="0067B1"/>
                </a:solidFill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1200000">
            <a:off x="4198747" y="3845707"/>
            <a:ext cx="17237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40" dirty="0">
                <a:solidFill>
                  <a:srgbClr val="0067B1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1380000">
            <a:off x="4263648" y="3868913"/>
            <a:ext cx="1599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25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 rot="1620000">
            <a:off x="4310907" y="3893281"/>
            <a:ext cx="16676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5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35934" y="397209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832205" y="0"/>
                </a:moveTo>
                <a:lnTo>
                  <a:pt x="763951" y="2758"/>
                </a:lnTo>
                <a:lnTo>
                  <a:pt x="697217" y="10892"/>
                </a:lnTo>
                <a:lnTo>
                  <a:pt x="632217" y="24186"/>
                </a:lnTo>
                <a:lnTo>
                  <a:pt x="569164" y="42426"/>
                </a:lnTo>
                <a:lnTo>
                  <a:pt x="508274" y="65399"/>
                </a:lnTo>
                <a:lnTo>
                  <a:pt x="449759" y="92889"/>
                </a:lnTo>
                <a:lnTo>
                  <a:pt x="393835" y="124683"/>
                </a:lnTo>
                <a:lnTo>
                  <a:pt x="340716" y="160567"/>
                </a:lnTo>
                <a:lnTo>
                  <a:pt x="290615" y="200327"/>
                </a:lnTo>
                <a:lnTo>
                  <a:pt x="243747" y="243747"/>
                </a:lnTo>
                <a:lnTo>
                  <a:pt x="200327" y="290615"/>
                </a:lnTo>
                <a:lnTo>
                  <a:pt x="160567" y="340716"/>
                </a:lnTo>
                <a:lnTo>
                  <a:pt x="124683" y="393835"/>
                </a:lnTo>
                <a:lnTo>
                  <a:pt x="92889" y="449759"/>
                </a:lnTo>
                <a:lnTo>
                  <a:pt x="65399" y="508274"/>
                </a:lnTo>
                <a:lnTo>
                  <a:pt x="42426" y="569164"/>
                </a:lnTo>
                <a:lnTo>
                  <a:pt x="24186" y="632217"/>
                </a:lnTo>
                <a:lnTo>
                  <a:pt x="10892" y="697217"/>
                </a:lnTo>
                <a:lnTo>
                  <a:pt x="2758" y="763951"/>
                </a:lnTo>
                <a:lnTo>
                  <a:pt x="0" y="832205"/>
                </a:lnTo>
                <a:lnTo>
                  <a:pt x="2758" y="900459"/>
                </a:lnTo>
                <a:lnTo>
                  <a:pt x="10892" y="967193"/>
                </a:lnTo>
                <a:lnTo>
                  <a:pt x="24186" y="1032193"/>
                </a:lnTo>
                <a:lnTo>
                  <a:pt x="42426" y="1095246"/>
                </a:lnTo>
                <a:lnTo>
                  <a:pt x="65399" y="1156136"/>
                </a:lnTo>
                <a:lnTo>
                  <a:pt x="92889" y="1214651"/>
                </a:lnTo>
                <a:lnTo>
                  <a:pt x="124683" y="1270575"/>
                </a:lnTo>
                <a:lnTo>
                  <a:pt x="160567" y="1323694"/>
                </a:lnTo>
                <a:lnTo>
                  <a:pt x="200327" y="1373795"/>
                </a:lnTo>
                <a:lnTo>
                  <a:pt x="243747" y="1420663"/>
                </a:lnTo>
                <a:lnTo>
                  <a:pt x="290615" y="1464083"/>
                </a:lnTo>
                <a:lnTo>
                  <a:pt x="340716" y="1503843"/>
                </a:lnTo>
                <a:lnTo>
                  <a:pt x="393835" y="1539727"/>
                </a:lnTo>
                <a:lnTo>
                  <a:pt x="449759" y="1571521"/>
                </a:lnTo>
                <a:lnTo>
                  <a:pt x="508274" y="1599012"/>
                </a:lnTo>
                <a:lnTo>
                  <a:pt x="569164" y="1621984"/>
                </a:lnTo>
                <a:lnTo>
                  <a:pt x="632217" y="1640225"/>
                </a:lnTo>
                <a:lnTo>
                  <a:pt x="697217" y="1653518"/>
                </a:lnTo>
                <a:lnTo>
                  <a:pt x="763951" y="1661652"/>
                </a:lnTo>
                <a:lnTo>
                  <a:pt x="832205" y="1664411"/>
                </a:lnTo>
                <a:lnTo>
                  <a:pt x="900459" y="1661652"/>
                </a:lnTo>
                <a:lnTo>
                  <a:pt x="967193" y="1653518"/>
                </a:lnTo>
                <a:lnTo>
                  <a:pt x="1032193" y="1640225"/>
                </a:lnTo>
                <a:lnTo>
                  <a:pt x="1095246" y="1621984"/>
                </a:lnTo>
                <a:lnTo>
                  <a:pt x="1156136" y="1599012"/>
                </a:lnTo>
                <a:lnTo>
                  <a:pt x="1214651" y="1571521"/>
                </a:lnTo>
                <a:lnTo>
                  <a:pt x="1270575" y="1539727"/>
                </a:lnTo>
                <a:lnTo>
                  <a:pt x="1323694" y="1503843"/>
                </a:lnTo>
                <a:lnTo>
                  <a:pt x="1373795" y="1464083"/>
                </a:lnTo>
                <a:lnTo>
                  <a:pt x="1420663" y="1420663"/>
                </a:lnTo>
                <a:lnTo>
                  <a:pt x="1464083" y="1373795"/>
                </a:lnTo>
                <a:lnTo>
                  <a:pt x="1503843" y="1323694"/>
                </a:lnTo>
                <a:lnTo>
                  <a:pt x="1539727" y="1270575"/>
                </a:lnTo>
                <a:lnTo>
                  <a:pt x="1571521" y="1214651"/>
                </a:lnTo>
                <a:lnTo>
                  <a:pt x="1599012" y="1156136"/>
                </a:lnTo>
                <a:lnTo>
                  <a:pt x="1621984" y="1095246"/>
                </a:lnTo>
                <a:lnTo>
                  <a:pt x="1640225" y="1032193"/>
                </a:lnTo>
                <a:lnTo>
                  <a:pt x="1653518" y="967193"/>
                </a:lnTo>
                <a:lnTo>
                  <a:pt x="1661652" y="900459"/>
                </a:lnTo>
                <a:lnTo>
                  <a:pt x="1664411" y="832205"/>
                </a:lnTo>
                <a:lnTo>
                  <a:pt x="1661652" y="763951"/>
                </a:lnTo>
                <a:lnTo>
                  <a:pt x="1653518" y="697217"/>
                </a:lnTo>
                <a:lnTo>
                  <a:pt x="1640225" y="632217"/>
                </a:lnTo>
                <a:lnTo>
                  <a:pt x="1621984" y="569164"/>
                </a:lnTo>
                <a:lnTo>
                  <a:pt x="1599012" y="508274"/>
                </a:lnTo>
                <a:lnTo>
                  <a:pt x="1571521" y="449759"/>
                </a:lnTo>
                <a:lnTo>
                  <a:pt x="1539727" y="393835"/>
                </a:lnTo>
                <a:lnTo>
                  <a:pt x="1503843" y="340716"/>
                </a:lnTo>
                <a:lnTo>
                  <a:pt x="1464083" y="290615"/>
                </a:lnTo>
                <a:lnTo>
                  <a:pt x="1420663" y="243747"/>
                </a:lnTo>
                <a:lnTo>
                  <a:pt x="1373795" y="200327"/>
                </a:lnTo>
                <a:lnTo>
                  <a:pt x="1323694" y="160567"/>
                </a:lnTo>
                <a:lnTo>
                  <a:pt x="1270575" y="124683"/>
                </a:lnTo>
                <a:lnTo>
                  <a:pt x="1214651" y="92889"/>
                </a:lnTo>
                <a:lnTo>
                  <a:pt x="1156136" y="65399"/>
                </a:lnTo>
                <a:lnTo>
                  <a:pt x="1095246" y="42426"/>
                </a:lnTo>
                <a:lnTo>
                  <a:pt x="1032193" y="24186"/>
                </a:lnTo>
                <a:lnTo>
                  <a:pt x="967193" y="10892"/>
                </a:lnTo>
                <a:lnTo>
                  <a:pt x="900459" y="2758"/>
                </a:lnTo>
                <a:lnTo>
                  <a:pt x="83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35934" y="3972090"/>
            <a:ext cx="1664411" cy="160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5934" y="397209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832205" y="1664411"/>
                </a:moveTo>
                <a:lnTo>
                  <a:pt x="900459" y="1661652"/>
                </a:lnTo>
                <a:lnTo>
                  <a:pt x="967193" y="1653518"/>
                </a:lnTo>
                <a:lnTo>
                  <a:pt x="1032193" y="1640225"/>
                </a:lnTo>
                <a:lnTo>
                  <a:pt x="1095246" y="1621984"/>
                </a:lnTo>
                <a:lnTo>
                  <a:pt x="1156136" y="1599012"/>
                </a:lnTo>
                <a:lnTo>
                  <a:pt x="1214651" y="1571521"/>
                </a:lnTo>
                <a:lnTo>
                  <a:pt x="1270575" y="1539727"/>
                </a:lnTo>
                <a:lnTo>
                  <a:pt x="1323694" y="1503843"/>
                </a:lnTo>
                <a:lnTo>
                  <a:pt x="1373795" y="1464083"/>
                </a:lnTo>
                <a:lnTo>
                  <a:pt x="1420663" y="1420663"/>
                </a:lnTo>
                <a:lnTo>
                  <a:pt x="1464083" y="1373795"/>
                </a:lnTo>
                <a:lnTo>
                  <a:pt x="1503843" y="1323694"/>
                </a:lnTo>
                <a:lnTo>
                  <a:pt x="1539727" y="1270575"/>
                </a:lnTo>
                <a:lnTo>
                  <a:pt x="1571521" y="1214651"/>
                </a:lnTo>
                <a:lnTo>
                  <a:pt x="1599012" y="1156136"/>
                </a:lnTo>
                <a:lnTo>
                  <a:pt x="1621984" y="1095246"/>
                </a:lnTo>
                <a:lnTo>
                  <a:pt x="1640225" y="1032193"/>
                </a:lnTo>
                <a:lnTo>
                  <a:pt x="1653518" y="967193"/>
                </a:lnTo>
                <a:lnTo>
                  <a:pt x="1661652" y="900459"/>
                </a:lnTo>
                <a:lnTo>
                  <a:pt x="1664411" y="832205"/>
                </a:lnTo>
                <a:lnTo>
                  <a:pt x="1661652" y="763951"/>
                </a:lnTo>
                <a:lnTo>
                  <a:pt x="1653518" y="697217"/>
                </a:lnTo>
                <a:lnTo>
                  <a:pt x="1640225" y="632217"/>
                </a:lnTo>
                <a:lnTo>
                  <a:pt x="1621984" y="569164"/>
                </a:lnTo>
                <a:lnTo>
                  <a:pt x="1599012" y="508274"/>
                </a:lnTo>
                <a:lnTo>
                  <a:pt x="1571521" y="449759"/>
                </a:lnTo>
                <a:lnTo>
                  <a:pt x="1539727" y="393835"/>
                </a:lnTo>
                <a:lnTo>
                  <a:pt x="1503843" y="340716"/>
                </a:lnTo>
                <a:lnTo>
                  <a:pt x="1464083" y="290615"/>
                </a:lnTo>
                <a:lnTo>
                  <a:pt x="1420663" y="243747"/>
                </a:lnTo>
                <a:lnTo>
                  <a:pt x="1373795" y="200327"/>
                </a:lnTo>
                <a:lnTo>
                  <a:pt x="1323694" y="160567"/>
                </a:lnTo>
                <a:lnTo>
                  <a:pt x="1270575" y="124683"/>
                </a:lnTo>
                <a:lnTo>
                  <a:pt x="1214651" y="92889"/>
                </a:lnTo>
                <a:lnTo>
                  <a:pt x="1156136" y="65399"/>
                </a:lnTo>
                <a:lnTo>
                  <a:pt x="1095246" y="42426"/>
                </a:lnTo>
                <a:lnTo>
                  <a:pt x="1032193" y="24186"/>
                </a:lnTo>
                <a:lnTo>
                  <a:pt x="967193" y="10892"/>
                </a:lnTo>
                <a:lnTo>
                  <a:pt x="900459" y="2758"/>
                </a:lnTo>
                <a:lnTo>
                  <a:pt x="832205" y="0"/>
                </a:lnTo>
                <a:lnTo>
                  <a:pt x="763951" y="2758"/>
                </a:lnTo>
                <a:lnTo>
                  <a:pt x="697217" y="10892"/>
                </a:lnTo>
                <a:lnTo>
                  <a:pt x="632217" y="24186"/>
                </a:lnTo>
                <a:lnTo>
                  <a:pt x="569164" y="42426"/>
                </a:lnTo>
                <a:lnTo>
                  <a:pt x="508274" y="65399"/>
                </a:lnTo>
                <a:lnTo>
                  <a:pt x="449759" y="92889"/>
                </a:lnTo>
                <a:lnTo>
                  <a:pt x="393835" y="124683"/>
                </a:lnTo>
                <a:lnTo>
                  <a:pt x="340716" y="160567"/>
                </a:lnTo>
                <a:lnTo>
                  <a:pt x="290615" y="200327"/>
                </a:lnTo>
                <a:lnTo>
                  <a:pt x="243747" y="243747"/>
                </a:lnTo>
                <a:lnTo>
                  <a:pt x="200327" y="290615"/>
                </a:lnTo>
                <a:lnTo>
                  <a:pt x="160567" y="340716"/>
                </a:lnTo>
                <a:lnTo>
                  <a:pt x="124683" y="393835"/>
                </a:lnTo>
                <a:lnTo>
                  <a:pt x="92889" y="449759"/>
                </a:lnTo>
                <a:lnTo>
                  <a:pt x="65399" y="508274"/>
                </a:lnTo>
                <a:lnTo>
                  <a:pt x="42426" y="569164"/>
                </a:lnTo>
                <a:lnTo>
                  <a:pt x="24186" y="632217"/>
                </a:lnTo>
                <a:lnTo>
                  <a:pt x="10892" y="697217"/>
                </a:lnTo>
                <a:lnTo>
                  <a:pt x="2758" y="763951"/>
                </a:lnTo>
                <a:lnTo>
                  <a:pt x="0" y="832205"/>
                </a:lnTo>
                <a:lnTo>
                  <a:pt x="2758" y="900459"/>
                </a:lnTo>
                <a:lnTo>
                  <a:pt x="10892" y="967193"/>
                </a:lnTo>
                <a:lnTo>
                  <a:pt x="24186" y="1032193"/>
                </a:lnTo>
                <a:lnTo>
                  <a:pt x="42426" y="1095246"/>
                </a:lnTo>
                <a:lnTo>
                  <a:pt x="65399" y="1156136"/>
                </a:lnTo>
                <a:lnTo>
                  <a:pt x="92889" y="1214651"/>
                </a:lnTo>
                <a:lnTo>
                  <a:pt x="124683" y="1270575"/>
                </a:lnTo>
                <a:lnTo>
                  <a:pt x="160567" y="1323694"/>
                </a:lnTo>
                <a:lnTo>
                  <a:pt x="200327" y="1373795"/>
                </a:lnTo>
                <a:lnTo>
                  <a:pt x="243747" y="1420663"/>
                </a:lnTo>
                <a:lnTo>
                  <a:pt x="290615" y="1464083"/>
                </a:lnTo>
                <a:lnTo>
                  <a:pt x="340716" y="1503843"/>
                </a:lnTo>
                <a:lnTo>
                  <a:pt x="393835" y="1539727"/>
                </a:lnTo>
                <a:lnTo>
                  <a:pt x="449759" y="1571521"/>
                </a:lnTo>
                <a:lnTo>
                  <a:pt x="508274" y="1599012"/>
                </a:lnTo>
                <a:lnTo>
                  <a:pt x="569164" y="1621984"/>
                </a:lnTo>
                <a:lnTo>
                  <a:pt x="632217" y="1640225"/>
                </a:lnTo>
                <a:lnTo>
                  <a:pt x="697217" y="1653518"/>
                </a:lnTo>
                <a:lnTo>
                  <a:pt x="763951" y="1661652"/>
                </a:lnTo>
                <a:lnTo>
                  <a:pt x="832205" y="1664411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508400" y="4331491"/>
            <a:ext cx="61150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25" dirty="0">
                <a:solidFill>
                  <a:srgbClr val="231F20"/>
                </a:solidFill>
                <a:latin typeface="Calibri"/>
                <a:cs typeface="Calibri"/>
              </a:rPr>
              <a:t>Extr</a:t>
            </a:r>
            <a:r>
              <a:rPr sz="950" b="1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-30" dirty="0">
                <a:solidFill>
                  <a:srgbClr val="231F20"/>
                </a:solidFill>
                <a:latin typeface="Calibri"/>
                <a:cs typeface="Calibri"/>
              </a:rPr>
              <a:t>mucus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37857" y="5297897"/>
            <a:ext cx="64770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45" dirty="0">
                <a:solidFill>
                  <a:srgbClr val="231F20"/>
                </a:solidFill>
                <a:latin typeface="Calibri"/>
                <a:cs typeface="Calibri"/>
              </a:rPr>
              <a:t>Inflammation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802253" y="4500765"/>
            <a:ext cx="95885" cy="381635"/>
          </a:xfrm>
          <a:custGeom>
            <a:avLst/>
            <a:gdLst/>
            <a:ahLst/>
            <a:cxnLst/>
            <a:rect l="l" t="t" r="r" b="b"/>
            <a:pathLst>
              <a:path w="95885" h="381635">
                <a:moveTo>
                  <a:pt x="95758" y="38127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3691" y="5075650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23412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033221" y="6104967"/>
            <a:ext cx="2065020" cy="12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>
              <a:lnSpc>
                <a:spcPct val="102600"/>
              </a:lnSpc>
            </a:pPr>
            <a:r>
              <a:rPr sz="1300" b="1" spc="-25" dirty="0">
                <a:solidFill>
                  <a:srgbClr val="231F20"/>
                </a:solidFill>
                <a:latin typeface="Calibri"/>
                <a:cs typeface="Calibri"/>
              </a:rPr>
              <a:t>Emphysema—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walls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tiny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231F20"/>
                </a:solidFill>
                <a:latin typeface="Calibri"/>
                <a:cs typeface="Calibri"/>
              </a:rPr>
              <a:t>sacs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stretch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break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down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inside.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</a:pP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lungs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become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overinflated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ai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trapped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makin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g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next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breath.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17672" y="5885014"/>
            <a:ext cx="1673225" cy="1673225"/>
          </a:xfrm>
          <a:custGeom>
            <a:avLst/>
            <a:gdLst/>
            <a:ahLst/>
            <a:cxnLst/>
            <a:rect l="l" t="t" r="r" b="b"/>
            <a:pathLst>
              <a:path w="1673225" h="1673225">
                <a:moveTo>
                  <a:pt x="836320" y="0"/>
                </a:moveTo>
                <a:lnTo>
                  <a:pt x="767729" y="2772"/>
                </a:lnTo>
                <a:lnTo>
                  <a:pt x="700665" y="10946"/>
                </a:lnTo>
                <a:lnTo>
                  <a:pt x="635343" y="24305"/>
                </a:lnTo>
                <a:lnTo>
                  <a:pt x="571978" y="42636"/>
                </a:lnTo>
                <a:lnTo>
                  <a:pt x="510787" y="65722"/>
                </a:lnTo>
                <a:lnTo>
                  <a:pt x="451983" y="93348"/>
                </a:lnTo>
                <a:lnTo>
                  <a:pt x="395782" y="125300"/>
                </a:lnTo>
                <a:lnTo>
                  <a:pt x="342400" y="161361"/>
                </a:lnTo>
                <a:lnTo>
                  <a:pt x="292052" y="201317"/>
                </a:lnTo>
                <a:lnTo>
                  <a:pt x="244952" y="244952"/>
                </a:lnTo>
                <a:lnTo>
                  <a:pt x="201317" y="292052"/>
                </a:lnTo>
                <a:lnTo>
                  <a:pt x="161361" y="342400"/>
                </a:lnTo>
                <a:lnTo>
                  <a:pt x="125300" y="395782"/>
                </a:lnTo>
                <a:lnTo>
                  <a:pt x="93348" y="451983"/>
                </a:lnTo>
                <a:lnTo>
                  <a:pt x="65722" y="510787"/>
                </a:lnTo>
                <a:lnTo>
                  <a:pt x="42636" y="571978"/>
                </a:lnTo>
                <a:lnTo>
                  <a:pt x="24305" y="635343"/>
                </a:lnTo>
                <a:lnTo>
                  <a:pt x="10946" y="700665"/>
                </a:lnTo>
                <a:lnTo>
                  <a:pt x="2772" y="767729"/>
                </a:lnTo>
                <a:lnTo>
                  <a:pt x="0" y="836320"/>
                </a:lnTo>
                <a:lnTo>
                  <a:pt x="2772" y="904911"/>
                </a:lnTo>
                <a:lnTo>
                  <a:pt x="10946" y="971975"/>
                </a:lnTo>
                <a:lnTo>
                  <a:pt x="24305" y="1037297"/>
                </a:lnTo>
                <a:lnTo>
                  <a:pt x="42636" y="1100662"/>
                </a:lnTo>
                <a:lnTo>
                  <a:pt x="65722" y="1161853"/>
                </a:lnTo>
                <a:lnTo>
                  <a:pt x="93348" y="1220657"/>
                </a:lnTo>
                <a:lnTo>
                  <a:pt x="125300" y="1276857"/>
                </a:lnTo>
                <a:lnTo>
                  <a:pt x="161361" y="1330240"/>
                </a:lnTo>
                <a:lnTo>
                  <a:pt x="201317" y="1380588"/>
                </a:lnTo>
                <a:lnTo>
                  <a:pt x="244952" y="1427687"/>
                </a:lnTo>
                <a:lnTo>
                  <a:pt x="292052" y="1471323"/>
                </a:lnTo>
                <a:lnTo>
                  <a:pt x="342400" y="1511279"/>
                </a:lnTo>
                <a:lnTo>
                  <a:pt x="395782" y="1547340"/>
                </a:lnTo>
                <a:lnTo>
                  <a:pt x="451983" y="1579292"/>
                </a:lnTo>
                <a:lnTo>
                  <a:pt x="510787" y="1606918"/>
                </a:lnTo>
                <a:lnTo>
                  <a:pt x="571978" y="1630004"/>
                </a:lnTo>
                <a:lnTo>
                  <a:pt x="635343" y="1648335"/>
                </a:lnTo>
                <a:lnTo>
                  <a:pt x="700665" y="1661694"/>
                </a:lnTo>
                <a:lnTo>
                  <a:pt x="767729" y="1669868"/>
                </a:lnTo>
                <a:lnTo>
                  <a:pt x="836320" y="1672640"/>
                </a:lnTo>
                <a:lnTo>
                  <a:pt x="904911" y="1669868"/>
                </a:lnTo>
                <a:lnTo>
                  <a:pt x="971975" y="1661694"/>
                </a:lnTo>
                <a:lnTo>
                  <a:pt x="1037297" y="1648335"/>
                </a:lnTo>
                <a:lnTo>
                  <a:pt x="1100662" y="1630004"/>
                </a:lnTo>
                <a:lnTo>
                  <a:pt x="1161853" y="1606918"/>
                </a:lnTo>
                <a:lnTo>
                  <a:pt x="1220657" y="1579292"/>
                </a:lnTo>
                <a:lnTo>
                  <a:pt x="1276857" y="1547340"/>
                </a:lnTo>
                <a:lnTo>
                  <a:pt x="1330240" y="1511279"/>
                </a:lnTo>
                <a:lnTo>
                  <a:pt x="1380588" y="1471323"/>
                </a:lnTo>
                <a:lnTo>
                  <a:pt x="1427687" y="1427687"/>
                </a:lnTo>
                <a:lnTo>
                  <a:pt x="1471323" y="1380588"/>
                </a:lnTo>
                <a:lnTo>
                  <a:pt x="1511279" y="1330240"/>
                </a:lnTo>
                <a:lnTo>
                  <a:pt x="1547340" y="1276857"/>
                </a:lnTo>
                <a:lnTo>
                  <a:pt x="1579292" y="1220657"/>
                </a:lnTo>
                <a:lnTo>
                  <a:pt x="1606918" y="1161853"/>
                </a:lnTo>
                <a:lnTo>
                  <a:pt x="1630004" y="1100662"/>
                </a:lnTo>
                <a:lnTo>
                  <a:pt x="1648335" y="1037297"/>
                </a:lnTo>
                <a:lnTo>
                  <a:pt x="1661694" y="971975"/>
                </a:lnTo>
                <a:lnTo>
                  <a:pt x="1669868" y="904911"/>
                </a:lnTo>
                <a:lnTo>
                  <a:pt x="1672640" y="836320"/>
                </a:lnTo>
                <a:lnTo>
                  <a:pt x="1669868" y="767729"/>
                </a:lnTo>
                <a:lnTo>
                  <a:pt x="1661694" y="700665"/>
                </a:lnTo>
                <a:lnTo>
                  <a:pt x="1648335" y="635343"/>
                </a:lnTo>
                <a:lnTo>
                  <a:pt x="1630004" y="571978"/>
                </a:lnTo>
                <a:lnTo>
                  <a:pt x="1606918" y="510787"/>
                </a:lnTo>
                <a:lnTo>
                  <a:pt x="1579292" y="451983"/>
                </a:lnTo>
                <a:lnTo>
                  <a:pt x="1547340" y="395782"/>
                </a:lnTo>
                <a:lnTo>
                  <a:pt x="1511279" y="342400"/>
                </a:lnTo>
                <a:lnTo>
                  <a:pt x="1471323" y="292052"/>
                </a:lnTo>
                <a:lnTo>
                  <a:pt x="1427687" y="244952"/>
                </a:lnTo>
                <a:lnTo>
                  <a:pt x="1380588" y="201317"/>
                </a:lnTo>
                <a:lnTo>
                  <a:pt x="1330240" y="161361"/>
                </a:lnTo>
                <a:lnTo>
                  <a:pt x="1276857" y="125300"/>
                </a:lnTo>
                <a:lnTo>
                  <a:pt x="1220657" y="93348"/>
                </a:lnTo>
                <a:lnTo>
                  <a:pt x="1161853" y="65722"/>
                </a:lnTo>
                <a:lnTo>
                  <a:pt x="1100662" y="42636"/>
                </a:lnTo>
                <a:lnTo>
                  <a:pt x="1037297" y="24305"/>
                </a:lnTo>
                <a:lnTo>
                  <a:pt x="971975" y="10946"/>
                </a:lnTo>
                <a:lnTo>
                  <a:pt x="904911" y="2772"/>
                </a:lnTo>
                <a:lnTo>
                  <a:pt x="836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17672" y="5885014"/>
            <a:ext cx="1632750" cy="12563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17672" y="5885014"/>
            <a:ext cx="1673225" cy="1673225"/>
          </a:xfrm>
          <a:custGeom>
            <a:avLst/>
            <a:gdLst/>
            <a:ahLst/>
            <a:cxnLst/>
            <a:rect l="l" t="t" r="r" b="b"/>
            <a:pathLst>
              <a:path w="1673225" h="1673225">
                <a:moveTo>
                  <a:pt x="836320" y="1672640"/>
                </a:moveTo>
                <a:lnTo>
                  <a:pt x="904911" y="1669868"/>
                </a:lnTo>
                <a:lnTo>
                  <a:pt x="971975" y="1661694"/>
                </a:lnTo>
                <a:lnTo>
                  <a:pt x="1037297" y="1648335"/>
                </a:lnTo>
                <a:lnTo>
                  <a:pt x="1100662" y="1630004"/>
                </a:lnTo>
                <a:lnTo>
                  <a:pt x="1161853" y="1606918"/>
                </a:lnTo>
                <a:lnTo>
                  <a:pt x="1220657" y="1579292"/>
                </a:lnTo>
                <a:lnTo>
                  <a:pt x="1276857" y="1547340"/>
                </a:lnTo>
                <a:lnTo>
                  <a:pt x="1330240" y="1511279"/>
                </a:lnTo>
                <a:lnTo>
                  <a:pt x="1380588" y="1471323"/>
                </a:lnTo>
                <a:lnTo>
                  <a:pt x="1427687" y="1427687"/>
                </a:lnTo>
                <a:lnTo>
                  <a:pt x="1471323" y="1380588"/>
                </a:lnTo>
                <a:lnTo>
                  <a:pt x="1511279" y="1330240"/>
                </a:lnTo>
                <a:lnTo>
                  <a:pt x="1547340" y="1276857"/>
                </a:lnTo>
                <a:lnTo>
                  <a:pt x="1579292" y="1220657"/>
                </a:lnTo>
                <a:lnTo>
                  <a:pt x="1606918" y="1161853"/>
                </a:lnTo>
                <a:lnTo>
                  <a:pt x="1630004" y="1100662"/>
                </a:lnTo>
                <a:lnTo>
                  <a:pt x="1648335" y="1037297"/>
                </a:lnTo>
                <a:lnTo>
                  <a:pt x="1661694" y="971975"/>
                </a:lnTo>
                <a:lnTo>
                  <a:pt x="1669868" y="904911"/>
                </a:lnTo>
                <a:lnTo>
                  <a:pt x="1672640" y="836320"/>
                </a:lnTo>
                <a:lnTo>
                  <a:pt x="1669868" y="767729"/>
                </a:lnTo>
                <a:lnTo>
                  <a:pt x="1661694" y="700665"/>
                </a:lnTo>
                <a:lnTo>
                  <a:pt x="1648335" y="635343"/>
                </a:lnTo>
                <a:lnTo>
                  <a:pt x="1630004" y="571978"/>
                </a:lnTo>
                <a:lnTo>
                  <a:pt x="1606918" y="510787"/>
                </a:lnTo>
                <a:lnTo>
                  <a:pt x="1579292" y="451983"/>
                </a:lnTo>
                <a:lnTo>
                  <a:pt x="1547340" y="395782"/>
                </a:lnTo>
                <a:lnTo>
                  <a:pt x="1511279" y="342400"/>
                </a:lnTo>
                <a:lnTo>
                  <a:pt x="1471323" y="292052"/>
                </a:lnTo>
                <a:lnTo>
                  <a:pt x="1427687" y="244952"/>
                </a:lnTo>
                <a:lnTo>
                  <a:pt x="1380588" y="201317"/>
                </a:lnTo>
                <a:lnTo>
                  <a:pt x="1330240" y="161361"/>
                </a:lnTo>
                <a:lnTo>
                  <a:pt x="1276857" y="125300"/>
                </a:lnTo>
                <a:lnTo>
                  <a:pt x="1220657" y="93348"/>
                </a:lnTo>
                <a:lnTo>
                  <a:pt x="1161853" y="65722"/>
                </a:lnTo>
                <a:lnTo>
                  <a:pt x="1100662" y="42636"/>
                </a:lnTo>
                <a:lnTo>
                  <a:pt x="1037297" y="24305"/>
                </a:lnTo>
                <a:lnTo>
                  <a:pt x="971975" y="10946"/>
                </a:lnTo>
                <a:lnTo>
                  <a:pt x="904911" y="2772"/>
                </a:lnTo>
                <a:lnTo>
                  <a:pt x="836320" y="0"/>
                </a:lnTo>
                <a:lnTo>
                  <a:pt x="767729" y="2772"/>
                </a:lnTo>
                <a:lnTo>
                  <a:pt x="700665" y="10946"/>
                </a:lnTo>
                <a:lnTo>
                  <a:pt x="635343" y="24305"/>
                </a:lnTo>
                <a:lnTo>
                  <a:pt x="571978" y="42636"/>
                </a:lnTo>
                <a:lnTo>
                  <a:pt x="510787" y="65722"/>
                </a:lnTo>
                <a:lnTo>
                  <a:pt x="451983" y="93348"/>
                </a:lnTo>
                <a:lnTo>
                  <a:pt x="395782" y="125300"/>
                </a:lnTo>
                <a:lnTo>
                  <a:pt x="342400" y="161361"/>
                </a:lnTo>
                <a:lnTo>
                  <a:pt x="292052" y="201317"/>
                </a:lnTo>
                <a:lnTo>
                  <a:pt x="244952" y="244952"/>
                </a:lnTo>
                <a:lnTo>
                  <a:pt x="201317" y="292052"/>
                </a:lnTo>
                <a:lnTo>
                  <a:pt x="161361" y="342400"/>
                </a:lnTo>
                <a:lnTo>
                  <a:pt x="125300" y="395782"/>
                </a:lnTo>
                <a:lnTo>
                  <a:pt x="93348" y="451983"/>
                </a:lnTo>
                <a:lnTo>
                  <a:pt x="65722" y="510787"/>
                </a:lnTo>
                <a:lnTo>
                  <a:pt x="42636" y="571978"/>
                </a:lnTo>
                <a:lnTo>
                  <a:pt x="24305" y="635343"/>
                </a:lnTo>
                <a:lnTo>
                  <a:pt x="10946" y="700665"/>
                </a:lnTo>
                <a:lnTo>
                  <a:pt x="2772" y="767729"/>
                </a:lnTo>
                <a:lnTo>
                  <a:pt x="0" y="836320"/>
                </a:lnTo>
                <a:lnTo>
                  <a:pt x="2772" y="904911"/>
                </a:lnTo>
                <a:lnTo>
                  <a:pt x="10946" y="971975"/>
                </a:lnTo>
                <a:lnTo>
                  <a:pt x="24305" y="1037297"/>
                </a:lnTo>
                <a:lnTo>
                  <a:pt x="42636" y="1100662"/>
                </a:lnTo>
                <a:lnTo>
                  <a:pt x="65722" y="1161853"/>
                </a:lnTo>
                <a:lnTo>
                  <a:pt x="93348" y="1220657"/>
                </a:lnTo>
                <a:lnTo>
                  <a:pt x="125300" y="1276857"/>
                </a:lnTo>
                <a:lnTo>
                  <a:pt x="161361" y="1330240"/>
                </a:lnTo>
                <a:lnTo>
                  <a:pt x="201317" y="1380588"/>
                </a:lnTo>
                <a:lnTo>
                  <a:pt x="244952" y="1427687"/>
                </a:lnTo>
                <a:lnTo>
                  <a:pt x="292052" y="1471323"/>
                </a:lnTo>
                <a:lnTo>
                  <a:pt x="342400" y="1511279"/>
                </a:lnTo>
                <a:lnTo>
                  <a:pt x="395782" y="1547340"/>
                </a:lnTo>
                <a:lnTo>
                  <a:pt x="451983" y="1579292"/>
                </a:lnTo>
                <a:lnTo>
                  <a:pt x="510787" y="1606918"/>
                </a:lnTo>
                <a:lnTo>
                  <a:pt x="571978" y="1630004"/>
                </a:lnTo>
                <a:lnTo>
                  <a:pt x="635343" y="1648335"/>
                </a:lnTo>
                <a:lnTo>
                  <a:pt x="700665" y="1661694"/>
                </a:lnTo>
                <a:lnTo>
                  <a:pt x="767729" y="1669868"/>
                </a:lnTo>
                <a:lnTo>
                  <a:pt x="836320" y="1672640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 rot="19440000">
            <a:off x="3369624" y="5862170"/>
            <a:ext cx="1723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 rot="19740000">
            <a:off x="3427635" y="5828389"/>
            <a:ext cx="15755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30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 rot="19980000">
            <a:off x="3463572" y="5807508"/>
            <a:ext cx="15953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25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 rot="20340000">
            <a:off x="3543538" y="5768576"/>
            <a:ext cx="169597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85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 rot="20640000">
            <a:off x="3613195" y="5745340"/>
            <a:ext cx="1664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 rot="20940000">
            <a:off x="3679096" y="5728996"/>
            <a:ext cx="166676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80" dirty="0">
                <a:solidFill>
                  <a:srgbClr val="0067B1"/>
                </a:solidFill>
                <a:latin typeface="Calibri"/>
                <a:cs typeface="Calibri"/>
              </a:rPr>
              <a:t>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 rot="21240000">
            <a:off x="3761627" y="5713442"/>
            <a:ext cx="2000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95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16538" y="5706886"/>
            <a:ext cx="9080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 rot="300000">
            <a:off x="3955017" y="5711146"/>
            <a:ext cx="18100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90" dirty="0">
                <a:solidFill>
                  <a:srgbClr val="0067B1"/>
                </a:solidFill>
                <a:latin typeface="Calibri"/>
                <a:cs typeface="Calibri"/>
              </a:rPr>
              <a:t>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 rot="660000">
            <a:off x="4044190" y="5723417"/>
            <a:ext cx="16700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0" dirty="0">
                <a:solidFill>
                  <a:srgbClr val="0067B1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 rot="900000">
            <a:off x="4109719" y="5739209"/>
            <a:ext cx="16725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0" dirty="0">
                <a:solidFill>
                  <a:srgbClr val="0067B1"/>
                </a:solidFill>
                <a:latin typeface="Calibri"/>
                <a:cs typeface="Calibri"/>
              </a:rPr>
              <a:t>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 rot="1260000">
            <a:off x="4173041" y="5760122"/>
            <a:ext cx="16395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3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 rot="1440000">
            <a:off x="4227688" y="5783149"/>
            <a:ext cx="16521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40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 rot="1680000">
            <a:off x="4283571" y="5811710"/>
            <a:ext cx="16725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 rot="2040000">
            <a:off x="4347785" y="5855586"/>
            <a:ext cx="1794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90" dirty="0">
                <a:solidFill>
                  <a:srgbClr val="0067B1"/>
                </a:solidFill>
                <a:latin typeface="Calibri"/>
                <a:cs typeface="Calibri"/>
              </a:rPr>
              <a:t>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 rot="2280000">
            <a:off x="4419394" y="5904649"/>
            <a:ext cx="167843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64198" y="7027498"/>
            <a:ext cx="98933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050"/>
              </a:lnSpc>
            </a:pPr>
            <a:r>
              <a:rPr sz="950" b="1" spc="-25" dirty="0">
                <a:solidFill>
                  <a:srgbClr val="231F20"/>
                </a:solidFill>
                <a:latin typeface="Calibri"/>
                <a:cs typeface="Calibri"/>
              </a:rPr>
              <a:t>Broke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n ai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sa</a:t>
            </a:r>
            <a:r>
              <a:rPr sz="950" b="1" spc="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-35" dirty="0">
                <a:solidFill>
                  <a:srgbClr val="231F20"/>
                </a:solidFill>
                <a:latin typeface="Calibri"/>
                <a:cs typeface="Calibri"/>
              </a:rPr>
              <a:t>traps</a:t>
            </a:r>
            <a:r>
              <a:rPr sz="95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ai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Calibri"/>
                <a:cs typeface="Calibri"/>
              </a:rPr>
              <a:t>inside</a:t>
            </a:r>
            <a:r>
              <a:rPr sz="950" b="1" spc="-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-4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950" b="1" spc="-3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air </a:t>
            </a:r>
            <a:r>
              <a:rPr sz="950" b="1" spc="-35" dirty="0">
                <a:solidFill>
                  <a:srgbClr val="231F20"/>
                </a:solidFill>
                <a:latin typeface="Calibri"/>
                <a:cs typeface="Calibri"/>
              </a:rPr>
              <a:t>canno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950" b="1" spc="-35" dirty="0">
                <a:solidFill>
                  <a:srgbClr val="231F20"/>
                </a:solidFill>
                <a:latin typeface="Calibri"/>
                <a:cs typeface="Calibri"/>
              </a:rPr>
              <a:t>ge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950" b="1" spc="-65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104707" y="6653895"/>
            <a:ext cx="222250" cy="1905"/>
          </a:xfrm>
          <a:custGeom>
            <a:avLst/>
            <a:gdLst/>
            <a:ahLst/>
            <a:cxnLst/>
            <a:rect l="l" t="t" r="r" b="b"/>
            <a:pathLst>
              <a:path w="222250" h="1904">
                <a:moveTo>
                  <a:pt x="0" y="1676"/>
                </a:moveTo>
                <a:lnTo>
                  <a:pt x="222199" y="0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92893" y="6940251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110807" y="0"/>
                </a:moveTo>
                <a:lnTo>
                  <a:pt x="0" y="110807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89447" y="5306352"/>
            <a:ext cx="391744" cy="391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99289" y="6239789"/>
            <a:ext cx="367372" cy="36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99298" y="6239797"/>
            <a:ext cx="367665" cy="367665"/>
          </a:xfrm>
          <a:custGeom>
            <a:avLst/>
            <a:gdLst/>
            <a:ahLst/>
            <a:cxnLst/>
            <a:rect l="l" t="t" r="r" b="b"/>
            <a:pathLst>
              <a:path w="367664" h="367665">
                <a:moveTo>
                  <a:pt x="183680" y="367347"/>
                </a:moveTo>
                <a:lnTo>
                  <a:pt x="227821" y="362009"/>
                </a:lnTo>
                <a:lnTo>
                  <a:pt x="268093" y="346846"/>
                </a:lnTo>
                <a:lnTo>
                  <a:pt x="303218" y="323133"/>
                </a:lnTo>
                <a:lnTo>
                  <a:pt x="331921" y="292148"/>
                </a:lnTo>
                <a:lnTo>
                  <a:pt x="352926" y="255165"/>
                </a:lnTo>
                <a:lnTo>
                  <a:pt x="364956" y="213462"/>
                </a:lnTo>
                <a:lnTo>
                  <a:pt x="367360" y="183667"/>
                </a:lnTo>
                <a:lnTo>
                  <a:pt x="366751" y="168604"/>
                </a:lnTo>
                <a:lnTo>
                  <a:pt x="357996" y="125614"/>
                </a:lnTo>
                <a:lnTo>
                  <a:pt x="339841" y="86920"/>
                </a:lnTo>
                <a:lnTo>
                  <a:pt x="313563" y="53795"/>
                </a:lnTo>
                <a:lnTo>
                  <a:pt x="280436" y="27518"/>
                </a:lnTo>
                <a:lnTo>
                  <a:pt x="241738" y="9363"/>
                </a:lnTo>
                <a:lnTo>
                  <a:pt x="198745" y="608"/>
                </a:lnTo>
                <a:lnTo>
                  <a:pt x="183680" y="0"/>
                </a:lnTo>
                <a:lnTo>
                  <a:pt x="168614" y="608"/>
                </a:lnTo>
                <a:lnTo>
                  <a:pt x="125621" y="9363"/>
                </a:lnTo>
                <a:lnTo>
                  <a:pt x="86923" y="27518"/>
                </a:lnTo>
                <a:lnTo>
                  <a:pt x="53797" y="53795"/>
                </a:lnTo>
                <a:lnTo>
                  <a:pt x="27518" y="86920"/>
                </a:lnTo>
                <a:lnTo>
                  <a:pt x="9363" y="125614"/>
                </a:lnTo>
                <a:lnTo>
                  <a:pt x="608" y="168604"/>
                </a:lnTo>
                <a:lnTo>
                  <a:pt x="0" y="183667"/>
                </a:lnTo>
                <a:lnTo>
                  <a:pt x="608" y="198732"/>
                </a:lnTo>
                <a:lnTo>
                  <a:pt x="9363" y="241726"/>
                </a:lnTo>
                <a:lnTo>
                  <a:pt x="27518" y="280423"/>
                </a:lnTo>
                <a:lnTo>
                  <a:pt x="53797" y="313550"/>
                </a:lnTo>
                <a:lnTo>
                  <a:pt x="86923" y="339828"/>
                </a:lnTo>
                <a:lnTo>
                  <a:pt x="125621" y="357983"/>
                </a:lnTo>
                <a:lnTo>
                  <a:pt x="168614" y="366738"/>
                </a:lnTo>
                <a:lnTo>
                  <a:pt x="183680" y="367347"/>
                </a:lnTo>
                <a:close/>
              </a:path>
            </a:pathLst>
          </a:custGeom>
          <a:ln w="24396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81560" y="6700408"/>
            <a:ext cx="391756" cy="391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81318" y="5765470"/>
            <a:ext cx="391756" cy="391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39095" y="1237614"/>
            <a:ext cx="4012565" cy="883919"/>
          </a:xfrm>
          <a:custGeom>
            <a:avLst/>
            <a:gdLst/>
            <a:ahLst/>
            <a:cxnLst/>
            <a:rect l="l" t="t" r="r" b="b"/>
            <a:pathLst>
              <a:path w="4012565" h="883919">
                <a:moveTo>
                  <a:pt x="228571" y="0"/>
                </a:moveTo>
                <a:lnTo>
                  <a:pt x="166620" y="228"/>
                </a:lnTo>
                <a:lnTo>
                  <a:pt x="117014" y="1828"/>
                </a:lnTo>
                <a:lnTo>
                  <a:pt x="78381" y="6172"/>
                </a:lnTo>
                <a:lnTo>
                  <a:pt x="38004" y="20831"/>
                </a:lnTo>
                <a:lnTo>
                  <a:pt x="9772" y="62779"/>
                </a:lnTo>
                <a:lnTo>
                  <a:pt x="1800" y="117043"/>
                </a:lnTo>
                <a:lnTo>
                  <a:pt x="200" y="166649"/>
                </a:lnTo>
                <a:lnTo>
                  <a:pt x="0" y="195995"/>
                </a:lnTo>
                <a:lnTo>
                  <a:pt x="0" y="687797"/>
                </a:lnTo>
                <a:lnTo>
                  <a:pt x="742" y="743404"/>
                </a:lnTo>
                <a:lnTo>
                  <a:pt x="3543" y="787352"/>
                </a:lnTo>
                <a:lnTo>
                  <a:pt x="14601" y="834415"/>
                </a:lnTo>
                <a:lnTo>
                  <a:pt x="49349" y="869162"/>
                </a:lnTo>
                <a:lnTo>
                  <a:pt x="96412" y="880221"/>
                </a:lnTo>
                <a:lnTo>
                  <a:pt x="140360" y="883021"/>
                </a:lnTo>
                <a:lnTo>
                  <a:pt x="195967" y="883764"/>
                </a:lnTo>
                <a:lnTo>
                  <a:pt x="3816057" y="883764"/>
                </a:lnTo>
                <a:lnTo>
                  <a:pt x="3871664" y="883021"/>
                </a:lnTo>
                <a:lnTo>
                  <a:pt x="3915613" y="880221"/>
                </a:lnTo>
                <a:lnTo>
                  <a:pt x="3962676" y="869162"/>
                </a:lnTo>
                <a:lnTo>
                  <a:pt x="3997423" y="834415"/>
                </a:lnTo>
                <a:lnTo>
                  <a:pt x="4008481" y="787352"/>
                </a:lnTo>
                <a:lnTo>
                  <a:pt x="4011282" y="743404"/>
                </a:lnTo>
                <a:lnTo>
                  <a:pt x="4012025" y="687797"/>
                </a:lnTo>
                <a:lnTo>
                  <a:pt x="4012025" y="195995"/>
                </a:lnTo>
                <a:lnTo>
                  <a:pt x="4011282" y="140388"/>
                </a:lnTo>
                <a:lnTo>
                  <a:pt x="4008481" y="96440"/>
                </a:lnTo>
                <a:lnTo>
                  <a:pt x="3997423" y="49377"/>
                </a:lnTo>
                <a:lnTo>
                  <a:pt x="3962676" y="14630"/>
                </a:lnTo>
                <a:lnTo>
                  <a:pt x="3915613" y="3571"/>
                </a:lnTo>
                <a:lnTo>
                  <a:pt x="3871664" y="771"/>
                </a:lnTo>
                <a:lnTo>
                  <a:pt x="228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39066" y="1237614"/>
            <a:ext cx="4012565" cy="883919"/>
          </a:xfrm>
          <a:custGeom>
            <a:avLst/>
            <a:gdLst/>
            <a:ahLst/>
            <a:cxnLst/>
            <a:rect l="l" t="t" r="r" b="b"/>
            <a:pathLst>
              <a:path w="4012565" h="883919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600"/>
                </a:lnTo>
                <a:lnTo>
                  <a:pt x="0" y="655193"/>
                </a:lnTo>
                <a:lnTo>
                  <a:pt x="228" y="717143"/>
                </a:lnTo>
                <a:lnTo>
                  <a:pt x="1828" y="766749"/>
                </a:lnTo>
                <a:lnTo>
                  <a:pt x="6172" y="805383"/>
                </a:lnTo>
                <a:lnTo>
                  <a:pt x="20831" y="845759"/>
                </a:lnTo>
                <a:lnTo>
                  <a:pt x="62779" y="873991"/>
                </a:lnTo>
                <a:lnTo>
                  <a:pt x="117043" y="881964"/>
                </a:lnTo>
                <a:lnTo>
                  <a:pt x="166649" y="883564"/>
                </a:lnTo>
                <a:lnTo>
                  <a:pt x="228600" y="883793"/>
                </a:lnTo>
                <a:lnTo>
                  <a:pt x="3783482" y="883793"/>
                </a:lnTo>
                <a:lnTo>
                  <a:pt x="3845433" y="883564"/>
                </a:lnTo>
                <a:lnTo>
                  <a:pt x="3895039" y="881964"/>
                </a:lnTo>
                <a:lnTo>
                  <a:pt x="3933672" y="877620"/>
                </a:lnTo>
                <a:lnTo>
                  <a:pt x="3974049" y="862961"/>
                </a:lnTo>
                <a:lnTo>
                  <a:pt x="4002281" y="821013"/>
                </a:lnTo>
                <a:lnTo>
                  <a:pt x="4010253" y="766749"/>
                </a:lnTo>
                <a:lnTo>
                  <a:pt x="4011853" y="717143"/>
                </a:lnTo>
                <a:lnTo>
                  <a:pt x="4012082" y="655193"/>
                </a:lnTo>
                <a:lnTo>
                  <a:pt x="4012082" y="228600"/>
                </a:lnTo>
                <a:lnTo>
                  <a:pt x="4011853" y="166649"/>
                </a:lnTo>
                <a:lnTo>
                  <a:pt x="4010253" y="117043"/>
                </a:lnTo>
                <a:lnTo>
                  <a:pt x="4005910" y="78409"/>
                </a:lnTo>
                <a:lnTo>
                  <a:pt x="3991251" y="38033"/>
                </a:lnTo>
                <a:lnTo>
                  <a:pt x="3949303" y="9801"/>
                </a:lnTo>
                <a:lnTo>
                  <a:pt x="3895039" y="1828"/>
                </a:lnTo>
                <a:lnTo>
                  <a:pt x="3845432" y="228"/>
                </a:lnTo>
                <a:lnTo>
                  <a:pt x="3783482" y="0"/>
                </a:lnTo>
                <a:lnTo>
                  <a:pt x="228600" y="0"/>
                </a:lnTo>
                <a:close/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813717" y="1295271"/>
            <a:ext cx="160782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 marR="5080" indent="-130175">
              <a:lnSpc>
                <a:spcPct val="102600"/>
              </a:lnSpc>
              <a:buClr>
                <a:srgbClr val="F78E1E"/>
              </a:buClr>
              <a:buSzPct val="138461"/>
              <a:buFont typeface="Calibri"/>
              <a:buChar char="•"/>
              <a:tabLst>
                <a:tab pos="143510" algn="l"/>
              </a:tabLst>
            </a:pP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Shortnes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breath,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especiall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wit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activity</a:t>
            </a:r>
            <a:endParaRPr sz="1300">
              <a:latin typeface="Calibri"/>
              <a:cs typeface="Calibri"/>
            </a:endParaRPr>
          </a:p>
          <a:p>
            <a:pPr marL="142875" indent="-130175">
              <a:lnSpc>
                <a:spcPct val="100000"/>
              </a:lnSpc>
              <a:spcBef>
                <a:spcPts val="48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43510" algn="l"/>
              </a:tabLst>
            </a:pP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Wheezing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75236" y="7396811"/>
            <a:ext cx="31343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worse.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Protect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yourself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airway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infections.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694377" y="1295271"/>
            <a:ext cx="142367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75" indent="-130175">
              <a:lnSpc>
                <a:spcPct val="100000"/>
              </a:lnSpc>
              <a:buClr>
                <a:srgbClr val="F78E1E"/>
              </a:buClr>
              <a:buSzPct val="138461"/>
              <a:buFont typeface="Calibri"/>
              <a:buChar char="•"/>
              <a:tabLst>
                <a:tab pos="143510" algn="l"/>
              </a:tabLst>
            </a:pP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Coughin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mucus</a:t>
            </a:r>
            <a:endParaRPr sz="1300">
              <a:latin typeface="Calibri"/>
              <a:cs typeface="Calibri"/>
            </a:endParaRPr>
          </a:p>
          <a:p>
            <a:pPr marL="142875" indent="-130175">
              <a:lnSpc>
                <a:spcPct val="100000"/>
              </a:lnSpc>
              <a:spcBef>
                <a:spcPts val="48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43510" algn="l"/>
              </a:tabLst>
            </a:pP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Coughing</a:t>
            </a:r>
            <a:endParaRPr sz="1300">
              <a:latin typeface="Calibri"/>
              <a:cs typeface="Calibri"/>
            </a:endParaRPr>
          </a:p>
          <a:p>
            <a:pPr marL="142875" indent="-130175">
              <a:lnSpc>
                <a:spcPct val="100000"/>
              </a:lnSpc>
              <a:spcBef>
                <a:spcPts val="48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43510" algn="l"/>
              </a:tabLst>
            </a:pP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Ches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tightness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356074" y="6587290"/>
            <a:ext cx="407034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Original ai</a:t>
            </a:r>
            <a:r>
              <a:rPr sz="950" b="1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231F20"/>
                </a:solidFill>
                <a:latin typeface="Calibri"/>
                <a:cs typeface="Calibri"/>
              </a:rPr>
              <a:t>sac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3445" y="219555"/>
            <a:ext cx="1279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spc="-50" dirty="0">
                <a:solidFill>
                  <a:srgbClr val="FFFFFF"/>
                </a:solidFill>
                <a:latin typeface="Calibri"/>
                <a:cs typeface="Calibri"/>
              </a:rPr>
              <a:t>Attitude</a:t>
            </a:r>
            <a:r>
              <a:rPr sz="1200" b="1" i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spc="-6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b="1" i="1" spc="-4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Calibri"/>
                <a:cs typeface="Calibri"/>
              </a:rPr>
              <a:t>Beliefs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077" y="317474"/>
            <a:ext cx="799871" cy="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4"/>
                </a:lnTo>
                <a:lnTo>
                  <a:pt x="682732" y="682720"/>
                </a:lnTo>
                <a:lnTo>
                  <a:pt x="722707" y="636119"/>
                </a:lnTo>
                <a:lnTo>
                  <a:pt x="755231" y="583716"/>
                </a:lnTo>
                <a:lnTo>
                  <a:pt x="779482" y="526333"/>
                </a:lnTo>
                <a:lnTo>
                  <a:pt x="794636" y="464794"/>
                </a:lnTo>
                <a:lnTo>
                  <a:pt x="799871" y="399922"/>
                </a:lnTo>
                <a:lnTo>
                  <a:pt x="798545" y="367123"/>
                </a:lnTo>
                <a:lnTo>
                  <a:pt x="788248" y="303818"/>
                </a:lnTo>
                <a:lnTo>
                  <a:pt x="768442" y="244257"/>
                </a:lnTo>
                <a:lnTo>
                  <a:pt x="739951" y="189263"/>
                </a:lnTo>
                <a:lnTo>
                  <a:pt x="703599" y="139659"/>
                </a:lnTo>
                <a:lnTo>
                  <a:pt x="660209" y="96270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0"/>
                </a:lnTo>
                <a:lnTo>
                  <a:pt x="96271" y="139659"/>
                </a:lnTo>
                <a:lnTo>
                  <a:pt x="59919" y="189263"/>
                </a:lnTo>
                <a:lnTo>
                  <a:pt x="31428" y="244257"/>
                </a:lnTo>
                <a:lnTo>
                  <a:pt x="11623" y="303818"/>
                </a:lnTo>
                <a:lnTo>
                  <a:pt x="1325" y="367123"/>
                </a:lnTo>
                <a:lnTo>
                  <a:pt x="0" y="399922"/>
                </a:lnTo>
                <a:lnTo>
                  <a:pt x="1325" y="432723"/>
                </a:lnTo>
                <a:lnTo>
                  <a:pt x="11623" y="496032"/>
                </a:lnTo>
                <a:lnTo>
                  <a:pt x="31428" y="555596"/>
                </a:lnTo>
                <a:lnTo>
                  <a:pt x="59919" y="610592"/>
                </a:lnTo>
                <a:lnTo>
                  <a:pt x="96271" y="660196"/>
                </a:lnTo>
                <a:lnTo>
                  <a:pt x="139661" y="703587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077" y="317474"/>
            <a:ext cx="799871" cy="799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4"/>
                </a:lnTo>
                <a:lnTo>
                  <a:pt x="682732" y="682720"/>
                </a:lnTo>
                <a:lnTo>
                  <a:pt x="722707" y="636119"/>
                </a:lnTo>
                <a:lnTo>
                  <a:pt x="755231" y="583716"/>
                </a:lnTo>
                <a:lnTo>
                  <a:pt x="779482" y="526333"/>
                </a:lnTo>
                <a:lnTo>
                  <a:pt x="794636" y="464794"/>
                </a:lnTo>
                <a:lnTo>
                  <a:pt x="799871" y="399922"/>
                </a:lnTo>
                <a:lnTo>
                  <a:pt x="798545" y="367123"/>
                </a:lnTo>
                <a:lnTo>
                  <a:pt x="788248" y="303818"/>
                </a:lnTo>
                <a:lnTo>
                  <a:pt x="768442" y="244257"/>
                </a:lnTo>
                <a:lnTo>
                  <a:pt x="739951" y="189263"/>
                </a:lnTo>
                <a:lnTo>
                  <a:pt x="703599" y="139659"/>
                </a:lnTo>
                <a:lnTo>
                  <a:pt x="660209" y="96270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0"/>
                </a:lnTo>
                <a:lnTo>
                  <a:pt x="96271" y="139659"/>
                </a:lnTo>
                <a:lnTo>
                  <a:pt x="59919" y="189263"/>
                </a:lnTo>
                <a:lnTo>
                  <a:pt x="31428" y="244257"/>
                </a:lnTo>
                <a:lnTo>
                  <a:pt x="11623" y="303818"/>
                </a:lnTo>
                <a:lnTo>
                  <a:pt x="1325" y="367123"/>
                </a:lnTo>
                <a:lnTo>
                  <a:pt x="0" y="399922"/>
                </a:lnTo>
                <a:lnTo>
                  <a:pt x="1325" y="432723"/>
                </a:lnTo>
                <a:lnTo>
                  <a:pt x="11623" y="496032"/>
                </a:lnTo>
                <a:lnTo>
                  <a:pt x="31428" y="555596"/>
                </a:lnTo>
                <a:lnTo>
                  <a:pt x="59919" y="610592"/>
                </a:lnTo>
                <a:lnTo>
                  <a:pt x="96271" y="660196"/>
                </a:lnTo>
                <a:lnTo>
                  <a:pt x="139661" y="703587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7789" rIns="0" bIns="0" rtlCol="0">
            <a:spAutoFit/>
          </a:bodyPr>
          <a:lstStyle/>
          <a:p>
            <a:pPr marL="873760">
              <a:lnSpc>
                <a:spcPct val="100000"/>
              </a:lnSpc>
            </a:pPr>
            <a:r>
              <a:rPr spc="-85" dirty="0">
                <a:solidFill>
                  <a:srgbClr val="0067B1"/>
                </a:solidFill>
              </a:rPr>
              <a:t>My</a:t>
            </a:r>
            <a:r>
              <a:rPr spc="35" dirty="0">
                <a:solidFill>
                  <a:srgbClr val="0067B1"/>
                </a:solidFill>
              </a:rPr>
              <a:t> </a:t>
            </a:r>
            <a:r>
              <a:rPr spc="-25" dirty="0">
                <a:solidFill>
                  <a:srgbClr val="0067B1"/>
                </a:solidFill>
              </a:rPr>
              <a:t>COPD</a:t>
            </a:r>
            <a:r>
              <a:rPr spc="35" dirty="0">
                <a:solidFill>
                  <a:srgbClr val="0067B1"/>
                </a:solidFill>
              </a:rPr>
              <a:t> </a:t>
            </a:r>
            <a:r>
              <a:rPr dirty="0">
                <a:solidFill>
                  <a:srgbClr val="0067B1"/>
                </a:solidFill>
              </a:rPr>
              <a:t>Goals</a:t>
            </a:r>
          </a:p>
        </p:txBody>
      </p:sp>
      <p:sp>
        <p:nvSpPr>
          <p:cNvPr id="16" name="object 16"/>
          <p:cNvSpPr txBox="1"/>
          <p:nvPr/>
        </p:nvSpPr>
        <p:spPr>
          <a:xfrm rot="19320000">
            <a:off x="5381783" y="947952"/>
            <a:ext cx="22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 rot="19980000">
            <a:off x="5466507" y="896400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20520000">
            <a:off x="5544493" y="864686"/>
            <a:ext cx="21645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 rot="21000000">
            <a:off x="5614062" y="848283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5705643" y="840195"/>
            <a:ext cx="21278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42790" y="1205918"/>
            <a:ext cx="2788285" cy="238760"/>
          </a:xfrm>
          <a:custGeom>
            <a:avLst/>
            <a:gdLst/>
            <a:ahLst/>
            <a:cxnLst/>
            <a:rect l="l" t="t" r="r" b="b"/>
            <a:pathLst>
              <a:path w="2788284" h="238759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711168" y="238588"/>
                </a:lnTo>
                <a:lnTo>
                  <a:pt x="2760691" y="234168"/>
                </a:lnTo>
                <a:lnTo>
                  <a:pt x="2785585" y="202737"/>
                </a:lnTo>
                <a:lnTo>
                  <a:pt x="2788025" y="161688"/>
                </a:lnTo>
                <a:lnTo>
                  <a:pt x="2788068" y="76970"/>
                </a:lnTo>
                <a:lnTo>
                  <a:pt x="2787577" y="56682"/>
                </a:lnTo>
                <a:lnTo>
                  <a:pt x="2779368" y="17657"/>
                </a:lnTo>
                <a:lnTo>
                  <a:pt x="2736993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1982" y="1093688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231775" y="0"/>
                </a:moveTo>
                <a:lnTo>
                  <a:pt x="176077" y="6736"/>
                </a:lnTo>
                <a:lnTo>
                  <a:pt x="125262" y="25870"/>
                </a:lnTo>
                <a:lnTo>
                  <a:pt x="80939" y="55793"/>
                </a:lnTo>
                <a:lnTo>
                  <a:pt x="44719" y="94892"/>
                </a:lnTo>
                <a:lnTo>
                  <a:pt x="18214" y="141558"/>
                </a:lnTo>
                <a:lnTo>
                  <a:pt x="3033" y="194180"/>
                </a:lnTo>
                <a:lnTo>
                  <a:pt x="0" y="231775"/>
                </a:lnTo>
                <a:lnTo>
                  <a:pt x="768" y="250783"/>
                </a:lnTo>
                <a:lnTo>
                  <a:pt x="11816" y="305032"/>
                </a:lnTo>
                <a:lnTo>
                  <a:pt x="34725" y="353863"/>
                </a:lnTo>
                <a:lnTo>
                  <a:pt x="67886" y="395663"/>
                </a:lnTo>
                <a:lnTo>
                  <a:pt x="109686" y="428824"/>
                </a:lnTo>
                <a:lnTo>
                  <a:pt x="158517" y="451733"/>
                </a:lnTo>
                <a:lnTo>
                  <a:pt x="212766" y="462781"/>
                </a:lnTo>
                <a:lnTo>
                  <a:pt x="231775" y="463550"/>
                </a:lnTo>
                <a:lnTo>
                  <a:pt x="250783" y="462781"/>
                </a:lnTo>
                <a:lnTo>
                  <a:pt x="305032" y="451733"/>
                </a:lnTo>
                <a:lnTo>
                  <a:pt x="353863" y="428824"/>
                </a:lnTo>
                <a:lnTo>
                  <a:pt x="395663" y="395663"/>
                </a:lnTo>
                <a:lnTo>
                  <a:pt x="428824" y="353863"/>
                </a:lnTo>
                <a:lnTo>
                  <a:pt x="451733" y="305032"/>
                </a:lnTo>
                <a:lnTo>
                  <a:pt x="462781" y="250783"/>
                </a:lnTo>
                <a:lnTo>
                  <a:pt x="463550" y="231775"/>
                </a:lnTo>
                <a:lnTo>
                  <a:pt x="462781" y="212766"/>
                </a:lnTo>
                <a:lnTo>
                  <a:pt x="451733" y="158517"/>
                </a:lnTo>
                <a:lnTo>
                  <a:pt x="428824" y="109686"/>
                </a:lnTo>
                <a:lnTo>
                  <a:pt x="395663" y="67886"/>
                </a:lnTo>
                <a:lnTo>
                  <a:pt x="353863" y="34725"/>
                </a:lnTo>
                <a:lnTo>
                  <a:pt x="305032" y="11816"/>
                </a:lnTo>
                <a:lnTo>
                  <a:pt x="250783" y="768"/>
                </a:lnTo>
                <a:lnTo>
                  <a:pt x="231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1985" y="1093685"/>
            <a:ext cx="463550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00824" y="1072531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4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4682" y="1106388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19320000">
            <a:off x="588812" y="2822956"/>
            <a:ext cx="22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 rot="19980000">
            <a:off x="673536" y="2771410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20520000">
            <a:off x="751519" y="2739697"/>
            <a:ext cx="21645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 rot="21000000">
            <a:off x="821085" y="2723292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60000">
            <a:off x="912673" y="2715201"/>
            <a:ext cx="21278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64673" y="3064764"/>
            <a:ext cx="2673350" cy="238760"/>
          </a:xfrm>
          <a:custGeom>
            <a:avLst/>
            <a:gdLst/>
            <a:ahLst/>
            <a:cxnLst/>
            <a:rect l="l" t="t" r="r" b="b"/>
            <a:pathLst>
              <a:path w="2673350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596411" y="238588"/>
                </a:lnTo>
                <a:lnTo>
                  <a:pt x="2645934" y="234168"/>
                </a:lnTo>
                <a:lnTo>
                  <a:pt x="2670828" y="202737"/>
                </a:lnTo>
                <a:lnTo>
                  <a:pt x="2673268" y="161688"/>
                </a:lnTo>
                <a:lnTo>
                  <a:pt x="2673311" y="76970"/>
                </a:lnTo>
                <a:lnTo>
                  <a:pt x="2672820" y="56682"/>
                </a:lnTo>
                <a:lnTo>
                  <a:pt x="2664611" y="17657"/>
                </a:lnTo>
                <a:lnTo>
                  <a:pt x="2622236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8983" y="1607477"/>
            <a:ext cx="2580005" cy="238760"/>
          </a:xfrm>
          <a:custGeom>
            <a:avLst/>
            <a:gdLst/>
            <a:ahLst/>
            <a:cxnLst/>
            <a:rect l="l" t="t" r="r" b="b"/>
            <a:pathLst>
              <a:path w="2580004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502520" y="238588"/>
                </a:lnTo>
                <a:lnTo>
                  <a:pt x="2552043" y="234168"/>
                </a:lnTo>
                <a:lnTo>
                  <a:pt x="2576937" y="202737"/>
                </a:lnTo>
                <a:lnTo>
                  <a:pt x="2579377" y="161688"/>
                </a:lnTo>
                <a:lnTo>
                  <a:pt x="2579420" y="76970"/>
                </a:lnTo>
                <a:lnTo>
                  <a:pt x="2578929" y="56682"/>
                </a:lnTo>
                <a:lnTo>
                  <a:pt x="2570720" y="17657"/>
                </a:lnTo>
                <a:lnTo>
                  <a:pt x="2528344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 rot="19320000">
            <a:off x="589235" y="1392441"/>
            <a:ext cx="22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 rot="19980000">
            <a:off x="673957" y="1340895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 rot="20520000">
            <a:off x="751941" y="1309181"/>
            <a:ext cx="21645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 rot="21000000">
            <a:off x="821506" y="1292776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 rot="60000">
            <a:off x="913093" y="1284682"/>
            <a:ext cx="21278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3414" y="1498574"/>
            <a:ext cx="514350" cy="514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9106" y="2950845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231775" y="0"/>
                </a:moveTo>
                <a:lnTo>
                  <a:pt x="176077" y="6736"/>
                </a:lnTo>
                <a:lnTo>
                  <a:pt x="125262" y="25870"/>
                </a:lnTo>
                <a:lnTo>
                  <a:pt x="80939" y="55793"/>
                </a:lnTo>
                <a:lnTo>
                  <a:pt x="44719" y="94892"/>
                </a:lnTo>
                <a:lnTo>
                  <a:pt x="18214" y="141558"/>
                </a:lnTo>
                <a:lnTo>
                  <a:pt x="3033" y="194180"/>
                </a:lnTo>
                <a:lnTo>
                  <a:pt x="0" y="231775"/>
                </a:lnTo>
                <a:lnTo>
                  <a:pt x="768" y="250783"/>
                </a:lnTo>
                <a:lnTo>
                  <a:pt x="11816" y="305032"/>
                </a:lnTo>
                <a:lnTo>
                  <a:pt x="34725" y="353863"/>
                </a:lnTo>
                <a:lnTo>
                  <a:pt x="67886" y="395663"/>
                </a:lnTo>
                <a:lnTo>
                  <a:pt x="109686" y="428824"/>
                </a:lnTo>
                <a:lnTo>
                  <a:pt x="158517" y="451733"/>
                </a:lnTo>
                <a:lnTo>
                  <a:pt x="212766" y="462781"/>
                </a:lnTo>
                <a:lnTo>
                  <a:pt x="231775" y="463550"/>
                </a:lnTo>
                <a:lnTo>
                  <a:pt x="250783" y="462781"/>
                </a:lnTo>
                <a:lnTo>
                  <a:pt x="305032" y="451733"/>
                </a:lnTo>
                <a:lnTo>
                  <a:pt x="353863" y="428824"/>
                </a:lnTo>
                <a:lnTo>
                  <a:pt x="395663" y="395663"/>
                </a:lnTo>
                <a:lnTo>
                  <a:pt x="428824" y="353863"/>
                </a:lnTo>
                <a:lnTo>
                  <a:pt x="451733" y="305032"/>
                </a:lnTo>
                <a:lnTo>
                  <a:pt x="462781" y="250783"/>
                </a:lnTo>
                <a:lnTo>
                  <a:pt x="463550" y="231775"/>
                </a:lnTo>
                <a:lnTo>
                  <a:pt x="462781" y="212766"/>
                </a:lnTo>
                <a:lnTo>
                  <a:pt x="451733" y="158517"/>
                </a:lnTo>
                <a:lnTo>
                  <a:pt x="428824" y="109686"/>
                </a:lnTo>
                <a:lnTo>
                  <a:pt x="395663" y="67886"/>
                </a:lnTo>
                <a:lnTo>
                  <a:pt x="353863" y="34725"/>
                </a:lnTo>
                <a:lnTo>
                  <a:pt x="305032" y="11816"/>
                </a:lnTo>
                <a:lnTo>
                  <a:pt x="250783" y="768"/>
                </a:lnTo>
                <a:lnTo>
                  <a:pt x="231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106" y="2950845"/>
            <a:ext cx="463550" cy="445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7948" y="292968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806" y="2963545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 rot="19320000">
            <a:off x="588907" y="4500734"/>
            <a:ext cx="22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 rot="19980000">
            <a:off x="673631" y="4449182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 rot="20520000">
            <a:off x="751617" y="4417467"/>
            <a:ext cx="21645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 rot="21000000">
            <a:off x="821187" y="4401065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 rot="60000">
            <a:off x="912767" y="4392979"/>
            <a:ext cx="21278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9916" y="4758715"/>
            <a:ext cx="2788285" cy="238760"/>
          </a:xfrm>
          <a:custGeom>
            <a:avLst/>
            <a:gdLst/>
            <a:ahLst/>
            <a:cxnLst/>
            <a:rect l="l" t="t" r="r" b="b"/>
            <a:pathLst>
              <a:path w="2788285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711168" y="238588"/>
                </a:lnTo>
                <a:lnTo>
                  <a:pt x="2760691" y="234168"/>
                </a:lnTo>
                <a:lnTo>
                  <a:pt x="2785585" y="202737"/>
                </a:lnTo>
                <a:lnTo>
                  <a:pt x="2788025" y="161688"/>
                </a:lnTo>
                <a:lnTo>
                  <a:pt x="2788068" y="76970"/>
                </a:lnTo>
                <a:lnTo>
                  <a:pt x="2787577" y="56682"/>
                </a:lnTo>
                <a:lnTo>
                  <a:pt x="2779368" y="17657"/>
                </a:lnTo>
                <a:lnTo>
                  <a:pt x="2736993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9106" y="4646485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231775" y="0"/>
                </a:moveTo>
                <a:lnTo>
                  <a:pt x="176077" y="6736"/>
                </a:lnTo>
                <a:lnTo>
                  <a:pt x="125262" y="25870"/>
                </a:lnTo>
                <a:lnTo>
                  <a:pt x="80939" y="55793"/>
                </a:lnTo>
                <a:lnTo>
                  <a:pt x="44719" y="94892"/>
                </a:lnTo>
                <a:lnTo>
                  <a:pt x="18214" y="141558"/>
                </a:lnTo>
                <a:lnTo>
                  <a:pt x="3033" y="194180"/>
                </a:lnTo>
                <a:lnTo>
                  <a:pt x="0" y="231775"/>
                </a:lnTo>
                <a:lnTo>
                  <a:pt x="768" y="250783"/>
                </a:lnTo>
                <a:lnTo>
                  <a:pt x="11816" y="305032"/>
                </a:lnTo>
                <a:lnTo>
                  <a:pt x="34725" y="353863"/>
                </a:lnTo>
                <a:lnTo>
                  <a:pt x="67886" y="395663"/>
                </a:lnTo>
                <a:lnTo>
                  <a:pt x="109686" y="428824"/>
                </a:lnTo>
                <a:lnTo>
                  <a:pt x="158517" y="451733"/>
                </a:lnTo>
                <a:lnTo>
                  <a:pt x="212766" y="462781"/>
                </a:lnTo>
                <a:lnTo>
                  <a:pt x="231775" y="463550"/>
                </a:lnTo>
                <a:lnTo>
                  <a:pt x="250783" y="462781"/>
                </a:lnTo>
                <a:lnTo>
                  <a:pt x="305032" y="451733"/>
                </a:lnTo>
                <a:lnTo>
                  <a:pt x="353863" y="428824"/>
                </a:lnTo>
                <a:lnTo>
                  <a:pt x="395663" y="395663"/>
                </a:lnTo>
                <a:lnTo>
                  <a:pt x="428824" y="353863"/>
                </a:lnTo>
                <a:lnTo>
                  <a:pt x="451733" y="305032"/>
                </a:lnTo>
                <a:lnTo>
                  <a:pt x="462781" y="250783"/>
                </a:lnTo>
                <a:lnTo>
                  <a:pt x="463550" y="231775"/>
                </a:lnTo>
                <a:lnTo>
                  <a:pt x="462781" y="212766"/>
                </a:lnTo>
                <a:lnTo>
                  <a:pt x="451733" y="158517"/>
                </a:lnTo>
                <a:lnTo>
                  <a:pt x="428824" y="109686"/>
                </a:lnTo>
                <a:lnTo>
                  <a:pt x="395663" y="67886"/>
                </a:lnTo>
                <a:lnTo>
                  <a:pt x="353863" y="34725"/>
                </a:lnTo>
                <a:lnTo>
                  <a:pt x="305032" y="11816"/>
                </a:lnTo>
                <a:lnTo>
                  <a:pt x="250783" y="768"/>
                </a:lnTo>
                <a:lnTo>
                  <a:pt x="231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106" y="4646485"/>
            <a:ext cx="460324" cy="459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3706" y="4621085"/>
            <a:ext cx="514350" cy="514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24315" y="3582690"/>
            <a:ext cx="2606675" cy="238760"/>
          </a:xfrm>
          <a:custGeom>
            <a:avLst/>
            <a:gdLst/>
            <a:ahLst/>
            <a:cxnLst/>
            <a:rect l="l" t="t" r="r" b="b"/>
            <a:pathLst>
              <a:path w="2606675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529215" y="238588"/>
                </a:lnTo>
                <a:lnTo>
                  <a:pt x="2578738" y="234168"/>
                </a:lnTo>
                <a:lnTo>
                  <a:pt x="2603632" y="202737"/>
                </a:lnTo>
                <a:lnTo>
                  <a:pt x="2606072" y="161688"/>
                </a:lnTo>
                <a:lnTo>
                  <a:pt x="2606115" y="76970"/>
                </a:lnTo>
                <a:lnTo>
                  <a:pt x="2605624" y="56682"/>
                </a:lnTo>
                <a:lnTo>
                  <a:pt x="2597415" y="17657"/>
                </a:lnTo>
                <a:lnTo>
                  <a:pt x="2555040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 rot="19380000">
            <a:off x="5377009" y="3301030"/>
            <a:ext cx="22379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 rot="20100000">
            <a:off x="5463795" y="3250320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20640000">
            <a:off x="5543170" y="3220814"/>
            <a:ext cx="21570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21000000">
            <a:off x="5610183" y="3207278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120000">
            <a:off x="5702996" y="3200955"/>
            <a:ext cx="21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21693" y="3461151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231775" y="0"/>
                </a:moveTo>
                <a:lnTo>
                  <a:pt x="176077" y="6736"/>
                </a:lnTo>
                <a:lnTo>
                  <a:pt x="125262" y="25870"/>
                </a:lnTo>
                <a:lnTo>
                  <a:pt x="80939" y="55793"/>
                </a:lnTo>
                <a:lnTo>
                  <a:pt x="44719" y="94892"/>
                </a:lnTo>
                <a:lnTo>
                  <a:pt x="18214" y="141558"/>
                </a:lnTo>
                <a:lnTo>
                  <a:pt x="3033" y="194180"/>
                </a:lnTo>
                <a:lnTo>
                  <a:pt x="0" y="231775"/>
                </a:lnTo>
                <a:lnTo>
                  <a:pt x="768" y="250783"/>
                </a:lnTo>
                <a:lnTo>
                  <a:pt x="11816" y="305032"/>
                </a:lnTo>
                <a:lnTo>
                  <a:pt x="34725" y="353863"/>
                </a:lnTo>
                <a:lnTo>
                  <a:pt x="67886" y="395663"/>
                </a:lnTo>
                <a:lnTo>
                  <a:pt x="109686" y="428824"/>
                </a:lnTo>
                <a:lnTo>
                  <a:pt x="158517" y="451733"/>
                </a:lnTo>
                <a:lnTo>
                  <a:pt x="212766" y="462781"/>
                </a:lnTo>
                <a:lnTo>
                  <a:pt x="231775" y="463550"/>
                </a:lnTo>
                <a:lnTo>
                  <a:pt x="250783" y="462781"/>
                </a:lnTo>
                <a:lnTo>
                  <a:pt x="305032" y="451733"/>
                </a:lnTo>
                <a:lnTo>
                  <a:pt x="353863" y="428824"/>
                </a:lnTo>
                <a:lnTo>
                  <a:pt x="395663" y="395663"/>
                </a:lnTo>
                <a:lnTo>
                  <a:pt x="428824" y="353863"/>
                </a:lnTo>
                <a:lnTo>
                  <a:pt x="451733" y="305032"/>
                </a:lnTo>
                <a:lnTo>
                  <a:pt x="462781" y="250783"/>
                </a:lnTo>
                <a:lnTo>
                  <a:pt x="463550" y="231775"/>
                </a:lnTo>
                <a:lnTo>
                  <a:pt x="462781" y="212766"/>
                </a:lnTo>
                <a:lnTo>
                  <a:pt x="451733" y="158517"/>
                </a:lnTo>
                <a:lnTo>
                  <a:pt x="428824" y="109686"/>
                </a:lnTo>
                <a:lnTo>
                  <a:pt x="395663" y="67886"/>
                </a:lnTo>
                <a:lnTo>
                  <a:pt x="353863" y="34725"/>
                </a:lnTo>
                <a:lnTo>
                  <a:pt x="305032" y="11816"/>
                </a:lnTo>
                <a:lnTo>
                  <a:pt x="250783" y="768"/>
                </a:lnTo>
                <a:lnTo>
                  <a:pt x="231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30088" y="3476358"/>
            <a:ext cx="455155" cy="419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00535" y="3439993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34393" y="3473851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02789" y="5097407"/>
            <a:ext cx="2627630" cy="238760"/>
          </a:xfrm>
          <a:custGeom>
            <a:avLst/>
            <a:gdLst/>
            <a:ahLst/>
            <a:cxnLst/>
            <a:rect l="l" t="t" r="r" b="b"/>
            <a:pathLst>
              <a:path w="2627629" h="238760">
                <a:moveTo>
                  <a:pt x="101529" y="0"/>
                </a:moveTo>
                <a:lnTo>
                  <a:pt x="56612" y="561"/>
                </a:lnTo>
                <a:lnTo>
                  <a:pt x="17587" y="8769"/>
                </a:lnTo>
                <a:lnTo>
                  <a:pt x="798" y="51145"/>
                </a:lnTo>
                <a:lnTo>
                  <a:pt x="0" y="161688"/>
                </a:lnTo>
                <a:lnTo>
                  <a:pt x="491" y="181976"/>
                </a:lnTo>
                <a:lnTo>
                  <a:pt x="8699" y="221000"/>
                </a:lnTo>
                <a:lnTo>
                  <a:pt x="51075" y="237789"/>
                </a:lnTo>
                <a:lnTo>
                  <a:pt x="93310" y="238656"/>
                </a:lnTo>
                <a:lnTo>
                  <a:pt x="2550741" y="238588"/>
                </a:lnTo>
                <a:lnTo>
                  <a:pt x="2600265" y="234168"/>
                </a:lnTo>
                <a:lnTo>
                  <a:pt x="2625159" y="202737"/>
                </a:lnTo>
                <a:lnTo>
                  <a:pt x="2627599" y="161688"/>
                </a:lnTo>
                <a:lnTo>
                  <a:pt x="2627642" y="76970"/>
                </a:lnTo>
                <a:lnTo>
                  <a:pt x="2627150" y="56682"/>
                </a:lnTo>
                <a:lnTo>
                  <a:pt x="2618942" y="17657"/>
                </a:lnTo>
                <a:lnTo>
                  <a:pt x="2576566" y="868"/>
                </a:lnTo>
                <a:lnTo>
                  <a:pt x="10152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 rot="19320000">
            <a:off x="5381402" y="4838381"/>
            <a:ext cx="22382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 rot="19980000">
            <a:off x="5466125" y="4786835"/>
            <a:ext cx="21595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6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 rot="20520000">
            <a:off x="5544109" y="4755122"/>
            <a:ext cx="21645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 rot="21000000">
            <a:off x="5613674" y="4738716"/>
            <a:ext cx="20470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 rot="60000">
            <a:off x="5705262" y="4730621"/>
            <a:ext cx="21278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90" dirty="0">
                <a:solidFill>
                  <a:srgbClr val="0067B1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21693" y="4974813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231775" y="0"/>
                </a:moveTo>
                <a:lnTo>
                  <a:pt x="176077" y="6736"/>
                </a:lnTo>
                <a:lnTo>
                  <a:pt x="125262" y="25870"/>
                </a:lnTo>
                <a:lnTo>
                  <a:pt x="80939" y="55793"/>
                </a:lnTo>
                <a:lnTo>
                  <a:pt x="44719" y="94892"/>
                </a:lnTo>
                <a:lnTo>
                  <a:pt x="18214" y="141558"/>
                </a:lnTo>
                <a:lnTo>
                  <a:pt x="3033" y="194180"/>
                </a:lnTo>
                <a:lnTo>
                  <a:pt x="0" y="231775"/>
                </a:lnTo>
                <a:lnTo>
                  <a:pt x="768" y="250783"/>
                </a:lnTo>
                <a:lnTo>
                  <a:pt x="11816" y="305032"/>
                </a:lnTo>
                <a:lnTo>
                  <a:pt x="34725" y="353863"/>
                </a:lnTo>
                <a:lnTo>
                  <a:pt x="67886" y="395663"/>
                </a:lnTo>
                <a:lnTo>
                  <a:pt x="109686" y="428824"/>
                </a:lnTo>
                <a:lnTo>
                  <a:pt x="158517" y="451733"/>
                </a:lnTo>
                <a:lnTo>
                  <a:pt x="212766" y="462781"/>
                </a:lnTo>
                <a:lnTo>
                  <a:pt x="231775" y="463550"/>
                </a:lnTo>
                <a:lnTo>
                  <a:pt x="250783" y="462781"/>
                </a:lnTo>
                <a:lnTo>
                  <a:pt x="305032" y="451733"/>
                </a:lnTo>
                <a:lnTo>
                  <a:pt x="353863" y="428824"/>
                </a:lnTo>
                <a:lnTo>
                  <a:pt x="395663" y="395663"/>
                </a:lnTo>
                <a:lnTo>
                  <a:pt x="428824" y="353863"/>
                </a:lnTo>
                <a:lnTo>
                  <a:pt x="451733" y="305032"/>
                </a:lnTo>
                <a:lnTo>
                  <a:pt x="462781" y="250783"/>
                </a:lnTo>
                <a:lnTo>
                  <a:pt x="463550" y="231775"/>
                </a:lnTo>
                <a:lnTo>
                  <a:pt x="462781" y="212766"/>
                </a:lnTo>
                <a:lnTo>
                  <a:pt x="451733" y="158517"/>
                </a:lnTo>
                <a:lnTo>
                  <a:pt x="428824" y="109686"/>
                </a:lnTo>
                <a:lnTo>
                  <a:pt x="395663" y="67886"/>
                </a:lnTo>
                <a:lnTo>
                  <a:pt x="353863" y="34725"/>
                </a:lnTo>
                <a:lnTo>
                  <a:pt x="305032" y="11816"/>
                </a:lnTo>
                <a:lnTo>
                  <a:pt x="250783" y="768"/>
                </a:lnTo>
                <a:lnTo>
                  <a:pt x="231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21693" y="5025669"/>
            <a:ext cx="441172" cy="382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00535" y="4953655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933" y="505866"/>
                </a:moveTo>
                <a:lnTo>
                  <a:pt x="293906" y="502549"/>
                </a:lnTo>
                <a:lnTo>
                  <a:pt x="332795" y="492950"/>
                </a:lnTo>
                <a:lnTo>
                  <a:pt x="369073" y="477592"/>
                </a:lnTo>
                <a:lnTo>
                  <a:pt x="402217" y="457001"/>
                </a:lnTo>
                <a:lnTo>
                  <a:pt x="431701" y="431701"/>
                </a:lnTo>
                <a:lnTo>
                  <a:pt x="457001" y="402217"/>
                </a:lnTo>
                <a:lnTo>
                  <a:pt x="477592" y="369073"/>
                </a:lnTo>
                <a:lnTo>
                  <a:pt x="492950" y="332795"/>
                </a:lnTo>
                <a:lnTo>
                  <a:pt x="502549" y="293906"/>
                </a:lnTo>
                <a:lnTo>
                  <a:pt x="505866" y="252933"/>
                </a:lnTo>
                <a:lnTo>
                  <a:pt x="505026" y="232218"/>
                </a:lnTo>
                <a:lnTo>
                  <a:pt x="498502" y="192221"/>
                </a:lnTo>
                <a:lnTo>
                  <a:pt x="485958" y="154572"/>
                </a:lnTo>
                <a:lnTo>
                  <a:pt x="467918" y="119796"/>
                </a:lnTo>
                <a:lnTo>
                  <a:pt x="444907" y="88416"/>
                </a:lnTo>
                <a:lnTo>
                  <a:pt x="417449" y="60958"/>
                </a:lnTo>
                <a:lnTo>
                  <a:pt x="386070" y="37947"/>
                </a:lnTo>
                <a:lnTo>
                  <a:pt x="351293" y="19907"/>
                </a:lnTo>
                <a:lnTo>
                  <a:pt x="313644" y="7363"/>
                </a:lnTo>
                <a:lnTo>
                  <a:pt x="273647" y="840"/>
                </a:lnTo>
                <a:lnTo>
                  <a:pt x="252933" y="0"/>
                </a:lnTo>
                <a:lnTo>
                  <a:pt x="232218" y="840"/>
                </a:lnTo>
                <a:lnTo>
                  <a:pt x="192221" y="7363"/>
                </a:lnTo>
                <a:lnTo>
                  <a:pt x="154572" y="19907"/>
                </a:lnTo>
                <a:lnTo>
                  <a:pt x="119796" y="37947"/>
                </a:lnTo>
                <a:lnTo>
                  <a:pt x="88416" y="60958"/>
                </a:lnTo>
                <a:lnTo>
                  <a:pt x="60958" y="88416"/>
                </a:lnTo>
                <a:lnTo>
                  <a:pt x="37947" y="119796"/>
                </a:lnTo>
                <a:lnTo>
                  <a:pt x="19907" y="154572"/>
                </a:lnTo>
                <a:lnTo>
                  <a:pt x="7363" y="192221"/>
                </a:lnTo>
                <a:lnTo>
                  <a:pt x="840" y="232218"/>
                </a:lnTo>
                <a:lnTo>
                  <a:pt x="0" y="252933"/>
                </a:lnTo>
                <a:lnTo>
                  <a:pt x="840" y="273647"/>
                </a:lnTo>
                <a:lnTo>
                  <a:pt x="7363" y="313644"/>
                </a:lnTo>
                <a:lnTo>
                  <a:pt x="19907" y="351293"/>
                </a:lnTo>
                <a:lnTo>
                  <a:pt x="37947" y="386070"/>
                </a:lnTo>
                <a:lnTo>
                  <a:pt x="60958" y="417449"/>
                </a:lnTo>
                <a:lnTo>
                  <a:pt x="88416" y="444907"/>
                </a:lnTo>
                <a:lnTo>
                  <a:pt x="119796" y="467918"/>
                </a:lnTo>
                <a:lnTo>
                  <a:pt x="154572" y="485958"/>
                </a:lnTo>
                <a:lnTo>
                  <a:pt x="192221" y="498502"/>
                </a:lnTo>
                <a:lnTo>
                  <a:pt x="232218" y="505026"/>
                </a:lnTo>
                <a:lnTo>
                  <a:pt x="252933" y="505866"/>
                </a:lnTo>
                <a:close/>
              </a:path>
            </a:pathLst>
          </a:custGeom>
          <a:ln w="8483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34393" y="4987513"/>
            <a:ext cx="438150" cy="438150"/>
          </a:xfrm>
          <a:custGeom>
            <a:avLst/>
            <a:gdLst/>
            <a:ahLst/>
            <a:cxnLst/>
            <a:rect l="l" t="t" r="r" b="b"/>
            <a:pathLst>
              <a:path w="438150" h="438150">
                <a:moveTo>
                  <a:pt x="219075" y="438150"/>
                </a:moveTo>
                <a:lnTo>
                  <a:pt x="271659" y="431772"/>
                </a:lnTo>
                <a:lnTo>
                  <a:pt x="319669" y="413661"/>
                </a:lnTo>
                <a:lnTo>
                  <a:pt x="361569" y="385351"/>
                </a:lnTo>
                <a:lnTo>
                  <a:pt x="395826" y="348376"/>
                </a:lnTo>
                <a:lnTo>
                  <a:pt x="420907" y="304268"/>
                </a:lnTo>
                <a:lnTo>
                  <a:pt x="435277" y="254564"/>
                </a:lnTo>
                <a:lnTo>
                  <a:pt x="438150" y="219075"/>
                </a:lnTo>
                <a:lnTo>
                  <a:pt x="437422" y="201133"/>
                </a:lnTo>
                <a:lnTo>
                  <a:pt x="426963" y="149903"/>
                </a:lnTo>
                <a:lnTo>
                  <a:pt x="405282" y="103759"/>
                </a:lnTo>
                <a:lnTo>
                  <a:pt x="373913" y="64236"/>
                </a:lnTo>
                <a:lnTo>
                  <a:pt x="334390" y="32867"/>
                </a:lnTo>
                <a:lnTo>
                  <a:pt x="288246" y="11186"/>
                </a:lnTo>
                <a:lnTo>
                  <a:pt x="237016" y="727"/>
                </a:lnTo>
                <a:lnTo>
                  <a:pt x="219075" y="0"/>
                </a:lnTo>
                <a:lnTo>
                  <a:pt x="201133" y="727"/>
                </a:lnTo>
                <a:lnTo>
                  <a:pt x="149903" y="11186"/>
                </a:lnTo>
                <a:lnTo>
                  <a:pt x="103759" y="32867"/>
                </a:lnTo>
                <a:lnTo>
                  <a:pt x="64236" y="64236"/>
                </a:lnTo>
                <a:lnTo>
                  <a:pt x="32867" y="103759"/>
                </a:lnTo>
                <a:lnTo>
                  <a:pt x="11186" y="149903"/>
                </a:lnTo>
                <a:lnTo>
                  <a:pt x="727" y="201133"/>
                </a:lnTo>
                <a:lnTo>
                  <a:pt x="0" y="219075"/>
                </a:lnTo>
                <a:lnTo>
                  <a:pt x="727" y="237016"/>
                </a:lnTo>
                <a:lnTo>
                  <a:pt x="11186" y="288246"/>
                </a:lnTo>
                <a:lnTo>
                  <a:pt x="32867" y="334390"/>
                </a:lnTo>
                <a:lnTo>
                  <a:pt x="64236" y="373913"/>
                </a:lnTo>
                <a:lnTo>
                  <a:pt x="103759" y="405282"/>
                </a:lnTo>
                <a:lnTo>
                  <a:pt x="149903" y="426963"/>
                </a:lnTo>
                <a:lnTo>
                  <a:pt x="201133" y="437422"/>
                </a:lnTo>
                <a:lnTo>
                  <a:pt x="219075" y="438150"/>
                </a:lnTo>
                <a:close/>
              </a:path>
            </a:pathLst>
          </a:custGeom>
          <a:ln w="254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0447" y="6672059"/>
            <a:ext cx="8394700" cy="965200"/>
          </a:xfrm>
          <a:custGeom>
            <a:avLst/>
            <a:gdLst/>
            <a:ahLst/>
            <a:cxnLst/>
            <a:rect l="l" t="t" r="r" b="b"/>
            <a:pathLst>
              <a:path w="8394700" h="965200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808390"/>
                </a:lnTo>
                <a:lnTo>
                  <a:pt x="594" y="852876"/>
                </a:lnTo>
                <a:lnTo>
                  <a:pt x="4914" y="902459"/>
                </a:lnTo>
                <a:lnTo>
                  <a:pt x="22837" y="942327"/>
                </a:lnTo>
                <a:lnTo>
                  <a:pt x="62704" y="960249"/>
                </a:lnTo>
                <a:lnTo>
                  <a:pt x="112288" y="964570"/>
                </a:lnTo>
                <a:lnTo>
                  <a:pt x="156773" y="965164"/>
                </a:lnTo>
                <a:lnTo>
                  <a:pt x="8237880" y="965164"/>
                </a:lnTo>
                <a:lnTo>
                  <a:pt x="8282365" y="964570"/>
                </a:lnTo>
                <a:lnTo>
                  <a:pt x="8331949" y="960249"/>
                </a:lnTo>
                <a:lnTo>
                  <a:pt x="8371817" y="942327"/>
                </a:lnTo>
                <a:lnTo>
                  <a:pt x="8389739" y="902459"/>
                </a:lnTo>
                <a:lnTo>
                  <a:pt x="8394059" y="852876"/>
                </a:lnTo>
                <a:lnTo>
                  <a:pt x="8394654" y="808390"/>
                </a:lnTo>
                <a:lnTo>
                  <a:pt x="8394654" y="156796"/>
                </a:lnTo>
                <a:lnTo>
                  <a:pt x="8394494" y="133319"/>
                </a:lnTo>
                <a:lnTo>
                  <a:pt x="8393214" y="93634"/>
                </a:lnTo>
                <a:lnTo>
                  <a:pt x="8386836" y="50223"/>
                </a:lnTo>
                <a:lnTo>
                  <a:pt x="8364250" y="16664"/>
                </a:lnTo>
                <a:lnTo>
                  <a:pt x="8317524" y="2857"/>
                </a:lnTo>
                <a:lnTo>
                  <a:pt x="8261357" y="182"/>
                </a:lnTo>
                <a:lnTo>
                  <a:pt x="182857" y="0"/>
                </a:lnTo>
                <a:close/>
              </a:path>
            </a:pathLst>
          </a:custGeom>
          <a:solidFill>
            <a:srgbClr val="FFEED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0425" y="6672059"/>
            <a:ext cx="8394700" cy="965200"/>
          </a:xfrm>
          <a:custGeom>
            <a:avLst/>
            <a:gdLst/>
            <a:ahLst/>
            <a:cxnLst/>
            <a:rect l="l" t="t" r="r" b="b"/>
            <a:pathLst>
              <a:path w="8394700" h="965200">
                <a:moveTo>
                  <a:pt x="182880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79"/>
                </a:lnTo>
                <a:lnTo>
                  <a:pt x="0" y="782307"/>
                </a:lnTo>
                <a:lnTo>
                  <a:pt x="182" y="831867"/>
                </a:lnTo>
                <a:lnTo>
                  <a:pt x="1463" y="871552"/>
                </a:lnTo>
                <a:lnTo>
                  <a:pt x="7840" y="914963"/>
                </a:lnTo>
                <a:lnTo>
                  <a:pt x="30426" y="948522"/>
                </a:lnTo>
                <a:lnTo>
                  <a:pt x="77152" y="962329"/>
                </a:lnTo>
                <a:lnTo>
                  <a:pt x="133319" y="965004"/>
                </a:lnTo>
                <a:lnTo>
                  <a:pt x="182880" y="965187"/>
                </a:lnTo>
                <a:lnTo>
                  <a:pt x="8211820" y="965187"/>
                </a:lnTo>
                <a:lnTo>
                  <a:pt x="8261380" y="965004"/>
                </a:lnTo>
                <a:lnTo>
                  <a:pt x="8301065" y="963724"/>
                </a:lnTo>
                <a:lnTo>
                  <a:pt x="8344476" y="957346"/>
                </a:lnTo>
                <a:lnTo>
                  <a:pt x="8378035" y="934760"/>
                </a:lnTo>
                <a:lnTo>
                  <a:pt x="8391842" y="888034"/>
                </a:lnTo>
                <a:lnTo>
                  <a:pt x="8394517" y="831867"/>
                </a:lnTo>
                <a:lnTo>
                  <a:pt x="8394700" y="782307"/>
                </a:lnTo>
                <a:lnTo>
                  <a:pt x="8394700" y="182879"/>
                </a:lnTo>
                <a:lnTo>
                  <a:pt x="8394517" y="133319"/>
                </a:lnTo>
                <a:lnTo>
                  <a:pt x="8393236" y="93634"/>
                </a:lnTo>
                <a:lnTo>
                  <a:pt x="8386859" y="50223"/>
                </a:lnTo>
                <a:lnTo>
                  <a:pt x="8364273" y="16664"/>
                </a:lnTo>
                <a:lnTo>
                  <a:pt x="8317547" y="2857"/>
                </a:lnTo>
                <a:lnTo>
                  <a:pt x="8261380" y="182"/>
                </a:lnTo>
                <a:lnTo>
                  <a:pt x="8211820" y="0"/>
                </a:lnTo>
                <a:lnTo>
                  <a:pt x="182880" y="0"/>
                </a:lnTo>
                <a:close/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77128" y="152049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77128" y="1520494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74841" y="176039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74841" y="176039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74841" y="217594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74841" y="217594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74841" y="23975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74841" y="23975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74841" y="281310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74841" y="2813100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74841" y="30347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74841" y="30347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83985" y="39039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83985" y="39039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83985" y="430928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83985" y="4309287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83985" y="456379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83985" y="456379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3985" y="542333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83985" y="542333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83985" y="58287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83985" y="582871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83985" y="60629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83985" y="606290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4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117971" y="1226452"/>
            <a:ext cx="3359785" cy="521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Exercise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Lifestyle</a:t>
            </a:r>
            <a:endParaRPr sz="1300">
              <a:latin typeface="Calibri"/>
              <a:cs typeface="Calibri"/>
            </a:endParaRPr>
          </a:p>
          <a:p>
            <a:pPr marL="55880" algn="just">
              <a:lnSpc>
                <a:spcPct val="100000"/>
              </a:lnSpc>
              <a:spcBef>
                <a:spcPts val="685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learn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breathing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exercises.</a:t>
            </a:r>
            <a:endParaRPr sz="1300">
              <a:latin typeface="Calibri"/>
              <a:cs typeface="Calibri"/>
            </a:endParaRPr>
          </a:p>
          <a:p>
            <a:pPr marL="53340" marR="5080">
              <a:lnSpc>
                <a:spcPct val="102600"/>
              </a:lnSpc>
              <a:spcBef>
                <a:spcPts val="285"/>
              </a:spcBef>
              <a:tabLst>
                <a:tab pos="2061210" algn="l"/>
                <a:tab pos="2994660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u="sng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minutes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u="sng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days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week,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directed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provider.</a:t>
            </a:r>
            <a:endParaRPr sz="1300">
              <a:latin typeface="Calibri"/>
              <a:cs typeface="Calibri"/>
            </a:endParaRPr>
          </a:p>
          <a:p>
            <a:pPr marL="53340" algn="just">
              <a:lnSpc>
                <a:spcPct val="100000"/>
              </a:lnSpc>
              <a:spcBef>
                <a:spcPts val="11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learn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save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energy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pacing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myself.</a:t>
            </a:r>
            <a:endParaRPr sz="1300">
              <a:latin typeface="Calibri"/>
              <a:cs typeface="Calibri"/>
            </a:endParaRPr>
          </a:p>
          <a:p>
            <a:pPr marL="53340" marR="760095">
              <a:lnSpc>
                <a:spcPct val="102600"/>
              </a:lnSpc>
              <a:spcBef>
                <a:spcPts val="145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breaks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after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activity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enough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sleep.</a:t>
            </a:r>
            <a:endParaRPr sz="1300">
              <a:latin typeface="Calibri"/>
              <a:cs typeface="Calibri"/>
            </a:endParaRPr>
          </a:p>
          <a:p>
            <a:pPr marL="53340" marR="24765" algn="just">
              <a:lnSpc>
                <a:spcPct val="107200"/>
              </a:lnSpc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balanced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diet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drink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enough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fluids.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wash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hands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avoid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colds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flu.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Pollutants</a:t>
            </a:r>
            <a:endParaRPr sz="1300">
              <a:latin typeface="Calibri"/>
              <a:cs typeface="Calibri"/>
            </a:endParaRPr>
          </a:p>
          <a:p>
            <a:pPr marL="62230" marR="509270">
              <a:lnSpc>
                <a:spcPct val="100000"/>
              </a:lnSpc>
              <a:spcBef>
                <a:spcPts val="645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keep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home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free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smoke,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fumes,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strong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smells.</a:t>
            </a:r>
            <a:endParaRPr sz="1300">
              <a:latin typeface="Calibri"/>
              <a:cs typeface="Calibri"/>
            </a:endParaRPr>
          </a:p>
          <a:p>
            <a:pPr marL="62230" algn="just">
              <a:lnSpc>
                <a:spcPct val="1000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stay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away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smoky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places.</a:t>
            </a:r>
            <a:endParaRPr sz="1300">
              <a:latin typeface="Calibri"/>
              <a:cs typeface="Calibri"/>
            </a:endParaRPr>
          </a:p>
          <a:p>
            <a:pPr marL="62230" marR="426720">
              <a:lnSpc>
                <a:spcPct val="100000"/>
              </a:lnSpc>
              <a:spcBef>
                <a:spcPts val="44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stay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inside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much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possible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quality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outside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poor.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Others</a:t>
            </a:r>
            <a:endParaRPr sz="1300">
              <a:latin typeface="Calibri"/>
              <a:cs typeface="Calibri"/>
            </a:endParaRPr>
          </a:p>
          <a:p>
            <a:pPr marL="62230" marR="408305">
              <a:lnSpc>
                <a:spcPct val="100000"/>
              </a:lnSpc>
              <a:spcBef>
                <a:spcPts val="645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family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friends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having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makes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feel.</a:t>
            </a:r>
            <a:endParaRPr sz="1300">
              <a:latin typeface="Calibri"/>
              <a:cs typeface="Calibri"/>
            </a:endParaRPr>
          </a:p>
          <a:p>
            <a:pPr marL="62230" algn="just">
              <a:lnSpc>
                <a:spcPct val="1000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consider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joining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support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group.</a:t>
            </a:r>
            <a:endParaRPr sz="1300">
              <a:latin typeface="Calibri"/>
              <a:cs typeface="Calibri"/>
            </a:endParaRPr>
          </a:p>
          <a:p>
            <a:pPr marL="62230" marR="536575">
              <a:lnSpc>
                <a:spcPct val="100000"/>
              </a:lnSpc>
              <a:spcBef>
                <a:spcPts val="28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let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know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feel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moody,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blue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stressed.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09573" y="190543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09573" y="190543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607" y="130746"/>
                </a:lnTo>
                <a:lnTo>
                  <a:pt x="138607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09573" y="232097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209573" y="232097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09573" y="273651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09573" y="273651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09573" y="335956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09573" y="3359568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09573" y="377511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9573" y="3775112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09573" y="41906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09573" y="4190656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59"/>
                </a:moveTo>
                <a:lnTo>
                  <a:pt x="138595" y="130759"/>
                </a:lnTo>
                <a:lnTo>
                  <a:pt x="138595" y="0"/>
                </a:lnTo>
                <a:lnTo>
                  <a:pt x="0" y="0"/>
                </a:lnTo>
                <a:lnTo>
                  <a:pt x="0" y="130759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09573" y="508982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09573" y="5089829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8717" y="55053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18717" y="5505373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18717" y="573956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18717" y="5739561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18717" y="615510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solidFill>
            <a:srgbClr val="E0E6F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18717" y="6155105"/>
            <a:ext cx="139065" cy="130810"/>
          </a:xfrm>
          <a:custGeom>
            <a:avLst/>
            <a:gdLst/>
            <a:ahLst/>
            <a:cxnLst/>
            <a:rect l="l" t="t" r="r" b="b"/>
            <a:pathLst>
              <a:path w="139065" h="130810">
                <a:moveTo>
                  <a:pt x="0" y="130746"/>
                </a:moveTo>
                <a:lnTo>
                  <a:pt x="138595" y="130746"/>
                </a:lnTo>
                <a:lnTo>
                  <a:pt x="138595" y="0"/>
                </a:lnTo>
                <a:lnTo>
                  <a:pt x="0" y="0"/>
                </a:lnTo>
                <a:lnTo>
                  <a:pt x="0" y="130746"/>
                </a:lnTo>
                <a:close/>
              </a:path>
            </a:pathLst>
          </a:custGeom>
          <a:ln w="10388">
            <a:solidFill>
              <a:srgbClr val="6792C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024382" y="911975"/>
            <a:ext cx="3832860" cy="641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655" marR="327025">
              <a:lnSpc>
                <a:spcPts val="1500"/>
              </a:lnSpc>
            </a:pP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u ar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mos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importan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perso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managin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Tal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wit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provide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hel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choose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mor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goal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ar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read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wor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now.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5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</a:pP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Smoking</a:t>
            </a:r>
            <a:endParaRPr sz="1300">
              <a:latin typeface="Calibri"/>
              <a:cs typeface="Calibri"/>
            </a:endParaRPr>
          </a:p>
          <a:p>
            <a:pPr marL="381635" marR="695960">
              <a:lnSpc>
                <a:spcPct val="102600"/>
              </a:lnSpc>
              <a:spcBef>
                <a:spcPts val="43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think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reasons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should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quit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smoking.</a:t>
            </a:r>
            <a:endParaRPr sz="1300">
              <a:latin typeface="Calibri"/>
              <a:cs typeface="Calibri"/>
            </a:endParaRPr>
          </a:p>
          <a:p>
            <a:pPr marL="381635" marR="41275">
              <a:lnSpc>
                <a:spcPct val="1026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quit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smoking 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steps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quit.</a:t>
            </a:r>
            <a:endParaRPr sz="1300">
              <a:latin typeface="Calibri"/>
              <a:cs typeface="Calibri"/>
            </a:endParaRPr>
          </a:p>
          <a:p>
            <a:pPr marL="340995" indent="40640">
              <a:lnSpc>
                <a:spcPct val="100000"/>
              </a:lnSpc>
              <a:spcBef>
                <a:spcPts val="110"/>
              </a:spcBef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start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smoking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again,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quit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again.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100">
              <a:latin typeface="Times New Roman"/>
              <a:cs typeface="Times New Roman"/>
            </a:endParaRPr>
          </a:p>
          <a:p>
            <a:pPr marL="340995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Medicine</a:t>
            </a:r>
            <a:endParaRPr sz="1300">
              <a:latin typeface="Calibri"/>
              <a:cs typeface="Calibri"/>
            </a:endParaRPr>
          </a:p>
          <a:p>
            <a:pPr marL="381635" marR="776605">
              <a:lnSpc>
                <a:spcPct val="102600"/>
              </a:lnSpc>
              <a:spcBef>
                <a:spcPts val="43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medicine(s)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directed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provider.</a:t>
            </a:r>
            <a:endParaRPr sz="1300">
              <a:latin typeface="Calibri"/>
              <a:cs typeface="Calibri"/>
            </a:endParaRPr>
          </a:p>
          <a:p>
            <a:pPr marL="381635" marR="200660">
              <a:lnSpc>
                <a:spcPct val="1026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questions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understand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provider’s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instructions.</a:t>
            </a:r>
            <a:endParaRPr sz="1300">
              <a:latin typeface="Calibri"/>
              <a:cs typeface="Calibri"/>
            </a:endParaRPr>
          </a:p>
          <a:p>
            <a:pPr marL="340995" marR="5080" indent="40640">
              <a:lnSpc>
                <a:spcPct val="1026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learn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inhaler,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prescribed,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check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visit.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450">
              <a:latin typeface="Times New Roman"/>
              <a:cs typeface="Times New Roman"/>
            </a:endParaRPr>
          </a:p>
          <a:p>
            <a:pPr marL="340995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Visits</a:t>
            </a:r>
            <a:endParaRPr sz="1300">
              <a:latin typeface="Calibri"/>
              <a:cs typeface="Calibri"/>
            </a:endParaRPr>
          </a:p>
          <a:p>
            <a:pPr marL="381635" marR="198755">
              <a:lnSpc>
                <a:spcPct val="102600"/>
              </a:lnSpc>
              <a:spcBef>
                <a:spcPts val="645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keep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appointments,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breathing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stable.</a:t>
            </a:r>
            <a:endParaRPr sz="13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11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test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lung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function.</a:t>
            </a:r>
            <a:endParaRPr sz="1300">
              <a:latin typeface="Calibri"/>
              <a:cs typeface="Calibri"/>
            </a:endParaRPr>
          </a:p>
          <a:p>
            <a:pPr marL="390525" marR="617220">
              <a:lnSpc>
                <a:spcPct val="102600"/>
              </a:lnSpc>
              <a:spcBef>
                <a:spcPts val="24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getting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flu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pneumonia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shots.</a:t>
            </a:r>
            <a:endParaRPr sz="1300">
              <a:latin typeface="Calibri"/>
              <a:cs typeface="Calibri"/>
            </a:endParaRPr>
          </a:p>
          <a:p>
            <a:pPr marL="390525" marR="393700">
              <a:lnSpc>
                <a:spcPct val="102600"/>
              </a:lnSpc>
              <a:spcBef>
                <a:spcPts val="70"/>
              </a:spcBef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questions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understand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something.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1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spc="-20" dirty="0">
                <a:solidFill>
                  <a:srgbClr val="0067B1"/>
                </a:solidFill>
                <a:latin typeface="Calibri"/>
                <a:cs typeface="Calibri"/>
              </a:rPr>
              <a:t>MERGE</a:t>
            </a:r>
            <a:r>
              <a:rPr sz="1300" b="1" spc="165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spc="40" dirty="0">
                <a:solidFill>
                  <a:srgbClr val="0067B1"/>
                </a:solidFill>
                <a:latin typeface="Calibri"/>
                <a:cs typeface="Calibri"/>
              </a:rPr>
              <a:t>CY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b="1" spc="10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35" dirty="0">
                <a:solidFill>
                  <a:srgbClr val="0067B1"/>
                </a:solidFill>
                <a:latin typeface="Calibri"/>
                <a:cs typeface="Calibri"/>
              </a:rPr>
              <a:t>will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0067B1"/>
                </a:solidFill>
                <a:latin typeface="Calibri"/>
                <a:cs typeface="Calibri"/>
              </a:rPr>
              <a:t>get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0067B1"/>
                </a:solidFill>
                <a:latin typeface="Calibri"/>
                <a:cs typeface="Calibri"/>
              </a:rPr>
              <a:t>emergency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67B1"/>
                </a:solidFill>
                <a:latin typeface="Calibri"/>
                <a:cs typeface="Calibri"/>
              </a:rPr>
              <a:t>help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0067B1"/>
                </a:solidFill>
                <a:latin typeface="Calibri"/>
                <a:cs typeface="Calibri"/>
              </a:rPr>
              <a:t>right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67B1"/>
                </a:solidFill>
                <a:latin typeface="Calibri"/>
                <a:cs typeface="Calibri"/>
              </a:rPr>
              <a:t>away</a:t>
            </a:r>
            <a:r>
              <a:rPr sz="1300" b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0067B1"/>
                </a:solidFill>
                <a:latin typeface="Calibri"/>
                <a:cs typeface="Calibri"/>
              </a:rPr>
              <a:t>if: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spc="355" dirty="0">
                <a:solidFill>
                  <a:srgbClr val="0067B1"/>
                </a:solidFill>
                <a:latin typeface="Verdana"/>
                <a:cs typeface="Verdana"/>
              </a:rPr>
              <a:t>a</a:t>
            </a:r>
            <a:r>
              <a:rPr sz="1300" spc="-145" dirty="0">
                <a:solidFill>
                  <a:srgbClr val="0067B1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it’s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breathe,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talk,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walk;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30" dirty="0">
                <a:solidFill>
                  <a:srgbClr val="0067B1"/>
                </a:solidFill>
                <a:latin typeface="Verdana"/>
                <a:cs typeface="Verdana"/>
              </a:rPr>
              <a:t>b</a:t>
            </a:r>
            <a:r>
              <a:rPr sz="1300" spc="-145" dirty="0">
                <a:solidFill>
                  <a:srgbClr val="0067B1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lips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24382" y="7340481"/>
            <a:ext cx="3788410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fingernail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loo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blue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; </a:t>
            </a:r>
            <a:r>
              <a:rPr sz="1300" spc="465" dirty="0">
                <a:solidFill>
                  <a:srgbClr val="0067B1"/>
                </a:solidFill>
                <a:latin typeface="Verdana"/>
                <a:cs typeface="Verdana"/>
              </a:rPr>
              <a:t>c</a:t>
            </a:r>
            <a:r>
              <a:rPr sz="1300" spc="-160" dirty="0">
                <a:solidFill>
                  <a:srgbClr val="0067B1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heartbea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fas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irregular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;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350992" y="7352120"/>
            <a:ext cx="34772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better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after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short-acting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rescue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medicine.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50992" y="7147149"/>
            <a:ext cx="3373754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310" dirty="0">
                <a:solidFill>
                  <a:srgbClr val="0067B1"/>
                </a:solidFill>
                <a:latin typeface="Verdana"/>
                <a:cs typeface="Verdana"/>
              </a:rPr>
              <a:t>4</a:t>
            </a:r>
            <a:r>
              <a:rPr sz="1300" spc="-65" dirty="0">
                <a:solidFill>
                  <a:srgbClr val="0067B1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my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suddenly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worse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don’t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675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1675B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249" y="488558"/>
            <a:ext cx="80645" cy="73025"/>
          </a:xfrm>
          <a:custGeom>
            <a:avLst/>
            <a:gdLst/>
            <a:ahLst/>
            <a:cxnLst/>
            <a:rect l="l" t="t" r="r" b="b"/>
            <a:pathLst>
              <a:path w="80645" h="73025">
                <a:moveTo>
                  <a:pt x="64604" y="0"/>
                </a:moveTo>
                <a:lnTo>
                  <a:pt x="8051" y="26339"/>
                </a:lnTo>
                <a:lnTo>
                  <a:pt x="0" y="46659"/>
                </a:lnTo>
                <a:lnTo>
                  <a:pt x="56692" y="72516"/>
                </a:lnTo>
                <a:lnTo>
                  <a:pt x="80429" y="15811"/>
                </a:lnTo>
                <a:lnTo>
                  <a:pt x="64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330" y="367120"/>
            <a:ext cx="413384" cy="687705"/>
          </a:xfrm>
          <a:custGeom>
            <a:avLst/>
            <a:gdLst/>
            <a:ahLst/>
            <a:cxnLst/>
            <a:rect l="l" t="t" r="r" b="b"/>
            <a:pathLst>
              <a:path w="413384" h="687705">
                <a:moveTo>
                  <a:pt x="385789" y="660717"/>
                </a:moveTo>
                <a:lnTo>
                  <a:pt x="285267" y="660717"/>
                </a:lnTo>
                <a:lnTo>
                  <a:pt x="336905" y="687146"/>
                </a:lnTo>
                <a:lnTo>
                  <a:pt x="375069" y="671817"/>
                </a:lnTo>
                <a:lnTo>
                  <a:pt x="385789" y="660717"/>
                </a:lnTo>
                <a:close/>
              </a:path>
              <a:path w="413384" h="687705">
                <a:moveTo>
                  <a:pt x="157391" y="0"/>
                </a:moveTo>
                <a:lnTo>
                  <a:pt x="138912" y="4102"/>
                </a:lnTo>
                <a:lnTo>
                  <a:pt x="91173" y="9994"/>
                </a:lnTo>
                <a:lnTo>
                  <a:pt x="43802" y="16738"/>
                </a:lnTo>
                <a:lnTo>
                  <a:pt x="0" y="39776"/>
                </a:lnTo>
                <a:lnTo>
                  <a:pt x="45288" y="133299"/>
                </a:lnTo>
                <a:lnTo>
                  <a:pt x="22872" y="203187"/>
                </a:lnTo>
                <a:lnTo>
                  <a:pt x="93560" y="530186"/>
                </a:lnTo>
                <a:lnTo>
                  <a:pt x="104622" y="576338"/>
                </a:lnTo>
                <a:lnTo>
                  <a:pt x="163957" y="629081"/>
                </a:lnTo>
                <a:lnTo>
                  <a:pt x="203517" y="677773"/>
                </a:lnTo>
                <a:lnTo>
                  <a:pt x="250723" y="671144"/>
                </a:lnTo>
                <a:lnTo>
                  <a:pt x="259257" y="666445"/>
                </a:lnTo>
                <a:lnTo>
                  <a:pt x="285267" y="660717"/>
                </a:lnTo>
                <a:lnTo>
                  <a:pt x="385789" y="660717"/>
                </a:lnTo>
                <a:lnTo>
                  <a:pt x="392671" y="653592"/>
                </a:lnTo>
                <a:lnTo>
                  <a:pt x="402590" y="637679"/>
                </a:lnTo>
                <a:lnTo>
                  <a:pt x="412102" y="606844"/>
                </a:lnTo>
                <a:lnTo>
                  <a:pt x="412877" y="563486"/>
                </a:lnTo>
                <a:lnTo>
                  <a:pt x="405955" y="551967"/>
                </a:lnTo>
                <a:lnTo>
                  <a:pt x="332041" y="525297"/>
                </a:lnTo>
                <a:lnTo>
                  <a:pt x="329044" y="503923"/>
                </a:lnTo>
                <a:lnTo>
                  <a:pt x="292277" y="489534"/>
                </a:lnTo>
                <a:lnTo>
                  <a:pt x="212205" y="89865"/>
                </a:lnTo>
                <a:lnTo>
                  <a:pt x="188302" y="89865"/>
                </a:lnTo>
                <a:lnTo>
                  <a:pt x="172440" y="68427"/>
                </a:lnTo>
                <a:lnTo>
                  <a:pt x="177292" y="40665"/>
                </a:lnTo>
                <a:lnTo>
                  <a:pt x="163563" y="14909"/>
                </a:lnTo>
                <a:lnTo>
                  <a:pt x="165989" y="3187"/>
                </a:lnTo>
                <a:lnTo>
                  <a:pt x="157391" y="0"/>
                </a:lnTo>
                <a:close/>
              </a:path>
              <a:path w="413384" h="687705">
                <a:moveTo>
                  <a:pt x="211328" y="85483"/>
                </a:moveTo>
                <a:lnTo>
                  <a:pt x="188302" y="89865"/>
                </a:lnTo>
                <a:lnTo>
                  <a:pt x="212205" y="89865"/>
                </a:lnTo>
                <a:lnTo>
                  <a:pt x="211328" y="85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330" y="374722"/>
            <a:ext cx="137160" cy="36195"/>
          </a:xfrm>
          <a:custGeom>
            <a:avLst/>
            <a:gdLst/>
            <a:ahLst/>
            <a:cxnLst/>
            <a:rect l="l" t="t" r="r" b="b"/>
            <a:pathLst>
              <a:path w="137159" h="36195">
                <a:moveTo>
                  <a:pt x="0" y="32174"/>
                </a:moveTo>
                <a:lnTo>
                  <a:pt x="3167" y="34737"/>
                </a:lnTo>
                <a:lnTo>
                  <a:pt x="11234" y="35926"/>
                </a:lnTo>
                <a:lnTo>
                  <a:pt x="23416" y="35776"/>
                </a:lnTo>
                <a:lnTo>
                  <a:pt x="78122" y="26958"/>
                </a:lnTo>
                <a:lnTo>
                  <a:pt x="123483" y="13478"/>
                </a:lnTo>
                <a:lnTo>
                  <a:pt x="136921" y="6001"/>
                </a:lnTo>
                <a:lnTo>
                  <a:pt x="134289" y="2261"/>
                </a:lnTo>
                <a:lnTo>
                  <a:pt x="126585" y="302"/>
                </a:lnTo>
                <a:lnTo>
                  <a:pt x="114632" y="0"/>
                </a:lnTo>
                <a:lnTo>
                  <a:pt x="99254" y="1233"/>
                </a:lnTo>
                <a:lnTo>
                  <a:pt x="60108" y="8523"/>
                </a:lnTo>
                <a:lnTo>
                  <a:pt x="14713" y="22000"/>
                </a:lnTo>
                <a:lnTo>
                  <a:pt x="0" y="32174"/>
                </a:lnTo>
              </a:path>
            </a:pathLst>
          </a:custGeom>
          <a:ln w="3175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293" y="365913"/>
            <a:ext cx="194310" cy="159385"/>
          </a:xfrm>
          <a:custGeom>
            <a:avLst/>
            <a:gdLst/>
            <a:ahLst/>
            <a:cxnLst/>
            <a:rect l="l" t="t" r="r" b="b"/>
            <a:pathLst>
              <a:path w="194309" h="159384">
                <a:moveTo>
                  <a:pt x="143023" y="0"/>
                </a:moveTo>
                <a:lnTo>
                  <a:pt x="99621" y="5233"/>
                </a:lnTo>
                <a:lnTo>
                  <a:pt x="54129" y="16576"/>
                </a:lnTo>
                <a:lnTo>
                  <a:pt x="10961" y="35022"/>
                </a:lnTo>
                <a:lnTo>
                  <a:pt x="0" y="50809"/>
                </a:lnTo>
                <a:lnTo>
                  <a:pt x="24879" y="158873"/>
                </a:lnTo>
                <a:lnTo>
                  <a:pt x="34308" y="154792"/>
                </a:lnTo>
                <a:lnTo>
                  <a:pt x="11899" y="54543"/>
                </a:lnTo>
                <a:lnTo>
                  <a:pt x="7962" y="53438"/>
                </a:lnTo>
                <a:lnTo>
                  <a:pt x="5575" y="51812"/>
                </a:lnTo>
                <a:lnTo>
                  <a:pt x="4902" y="46948"/>
                </a:lnTo>
                <a:lnTo>
                  <a:pt x="7569" y="43748"/>
                </a:lnTo>
                <a:lnTo>
                  <a:pt x="12496" y="40319"/>
                </a:lnTo>
                <a:lnTo>
                  <a:pt x="12463" y="39186"/>
                </a:lnTo>
                <a:lnTo>
                  <a:pt x="48592" y="22438"/>
                </a:lnTo>
                <a:lnTo>
                  <a:pt x="85954" y="13241"/>
                </a:lnTo>
                <a:lnTo>
                  <a:pt x="133739" y="5917"/>
                </a:lnTo>
                <a:lnTo>
                  <a:pt x="148670" y="5287"/>
                </a:lnTo>
                <a:lnTo>
                  <a:pt x="173309" y="5287"/>
                </a:lnTo>
                <a:lnTo>
                  <a:pt x="171647" y="4143"/>
                </a:lnTo>
                <a:lnTo>
                  <a:pt x="164716" y="1467"/>
                </a:lnTo>
                <a:lnTo>
                  <a:pt x="154981" y="136"/>
                </a:lnTo>
                <a:lnTo>
                  <a:pt x="143023" y="0"/>
                </a:lnTo>
                <a:close/>
              </a:path>
              <a:path w="194309" h="159384">
                <a:moveTo>
                  <a:pt x="173309" y="5287"/>
                </a:moveTo>
                <a:lnTo>
                  <a:pt x="148670" y="5287"/>
                </a:lnTo>
                <a:lnTo>
                  <a:pt x="160296" y="6065"/>
                </a:lnTo>
                <a:lnTo>
                  <a:pt x="167982" y="8263"/>
                </a:lnTo>
                <a:lnTo>
                  <a:pt x="171094" y="11896"/>
                </a:lnTo>
                <a:lnTo>
                  <a:pt x="171373" y="13903"/>
                </a:lnTo>
                <a:lnTo>
                  <a:pt x="169900" y="16214"/>
                </a:lnTo>
                <a:lnTo>
                  <a:pt x="167081" y="18691"/>
                </a:lnTo>
                <a:lnTo>
                  <a:pt x="183807" y="93417"/>
                </a:lnTo>
                <a:lnTo>
                  <a:pt x="194013" y="89627"/>
                </a:lnTo>
                <a:lnTo>
                  <a:pt x="176441" y="11147"/>
                </a:lnTo>
                <a:lnTo>
                  <a:pt x="176174" y="9280"/>
                </a:lnTo>
                <a:lnTo>
                  <a:pt x="175196" y="6587"/>
                </a:lnTo>
                <a:lnTo>
                  <a:pt x="173309" y="5287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566" y="371558"/>
            <a:ext cx="165735" cy="50800"/>
          </a:xfrm>
          <a:custGeom>
            <a:avLst/>
            <a:gdLst/>
            <a:ahLst/>
            <a:cxnLst/>
            <a:rect l="l" t="t" r="r" b="b"/>
            <a:pathLst>
              <a:path w="165734" h="50800">
                <a:moveTo>
                  <a:pt x="0" y="43971"/>
                </a:moveTo>
                <a:lnTo>
                  <a:pt x="2800" y="47433"/>
                </a:lnTo>
                <a:lnTo>
                  <a:pt x="9701" y="49622"/>
                </a:lnTo>
                <a:lnTo>
                  <a:pt x="20170" y="50549"/>
                </a:lnTo>
                <a:lnTo>
                  <a:pt x="33675" y="50224"/>
                </a:lnTo>
                <a:lnTo>
                  <a:pt x="88828" y="40853"/>
                </a:lnTo>
                <a:lnTo>
                  <a:pt x="137811" y="25646"/>
                </a:lnTo>
                <a:lnTo>
                  <a:pt x="165641" y="8080"/>
                </a:lnTo>
                <a:lnTo>
                  <a:pt x="162922" y="3940"/>
                </a:lnTo>
                <a:lnTo>
                  <a:pt x="156106" y="1260"/>
                </a:lnTo>
                <a:lnTo>
                  <a:pt x="145724" y="0"/>
                </a:lnTo>
                <a:lnTo>
                  <a:pt x="132308" y="114"/>
                </a:lnTo>
                <a:lnTo>
                  <a:pt x="77287" y="9302"/>
                </a:lnTo>
                <a:lnTo>
                  <a:pt x="28213" y="24494"/>
                </a:lnTo>
                <a:lnTo>
                  <a:pt x="0" y="43971"/>
                </a:lnTo>
              </a:path>
            </a:pathLst>
          </a:custGeom>
          <a:ln w="3175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649" y="860143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19">
                <a:moveTo>
                  <a:pt x="3301" y="0"/>
                </a:moveTo>
                <a:lnTo>
                  <a:pt x="0" y="3860"/>
                </a:lnTo>
                <a:lnTo>
                  <a:pt x="30111" y="16205"/>
                </a:lnTo>
                <a:lnTo>
                  <a:pt x="33375" y="33020"/>
                </a:lnTo>
                <a:lnTo>
                  <a:pt x="38722" y="32270"/>
                </a:lnTo>
                <a:lnTo>
                  <a:pt x="35725" y="10896"/>
                </a:lnTo>
                <a:lnTo>
                  <a:pt x="3301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9839" y="1038269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12791" y="4132"/>
                </a:moveTo>
                <a:lnTo>
                  <a:pt x="0" y="6616"/>
                </a:lnTo>
                <a:lnTo>
                  <a:pt x="10418" y="13182"/>
                </a:lnTo>
                <a:lnTo>
                  <a:pt x="18256" y="15509"/>
                </a:lnTo>
                <a:lnTo>
                  <a:pt x="26701" y="13175"/>
                </a:lnTo>
                <a:lnTo>
                  <a:pt x="37445" y="6593"/>
                </a:lnTo>
                <a:lnTo>
                  <a:pt x="21704" y="6593"/>
                </a:lnTo>
                <a:lnTo>
                  <a:pt x="12791" y="4132"/>
                </a:lnTo>
                <a:close/>
              </a:path>
              <a:path w="47625" h="15875">
                <a:moveTo>
                  <a:pt x="47218" y="0"/>
                </a:moveTo>
                <a:lnTo>
                  <a:pt x="31670" y="5157"/>
                </a:lnTo>
                <a:lnTo>
                  <a:pt x="21704" y="6593"/>
                </a:lnTo>
                <a:lnTo>
                  <a:pt x="37445" y="6593"/>
                </a:lnTo>
                <a:lnTo>
                  <a:pt x="38807" y="5758"/>
                </a:lnTo>
                <a:lnTo>
                  <a:pt x="4721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281" y="888947"/>
            <a:ext cx="180975" cy="165735"/>
          </a:xfrm>
          <a:custGeom>
            <a:avLst/>
            <a:gdLst/>
            <a:ahLst/>
            <a:cxnLst/>
            <a:rect l="l" t="t" r="r" b="b"/>
            <a:pathLst>
              <a:path w="180975" h="165734">
                <a:moveTo>
                  <a:pt x="94438" y="154937"/>
                </a:moveTo>
                <a:lnTo>
                  <a:pt x="94022" y="165273"/>
                </a:lnTo>
                <a:lnTo>
                  <a:pt x="96897" y="165489"/>
                </a:lnTo>
                <a:lnTo>
                  <a:pt x="102738" y="165387"/>
                </a:lnTo>
                <a:lnTo>
                  <a:pt x="110956" y="164282"/>
                </a:lnTo>
                <a:lnTo>
                  <a:pt x="120963" y="161488"/>
                </a:lnTo>
                <a:lnTo>
                  <a:pt x="132170" y="156322"/>
                </a:lnTo>
                <a:lnTo>
                  <a:pt x="132847" y="155851"/>
                </a:lnTo>
                <a:lnTo>
                  <a:pt x="102139" y="155851"/>
                </a:lnTo>
                <a:lnTo>
                  <a:pt x="96804" y="155341"/>
                </a:lnTo>
                <a:lnTo>
                  <a:pt x="94438" y="154937"/>
                </a:lnTo>
                <a:close/>
              </a:path>
              <a:path w="180975" h="165734">
                <a:moveTo>
                  <a:pt x="103694" y="4623"/>
                </a:moveTo>
                <a:lnTo>
                  <a:pt x="67759" y="4623"/>
                </a:lnTo>
                <a:lnTo>
                  <a:pt x="80673" y="4634"/>
                </a:lnTo>
                <a:lnTo>
                  <a:pt x="90201" y="6129"/>
                </a:lnTo>
                <a:lnTo>
                  <a:pt x="94549" y="7266"/>
                </a:lnTo>
                <a:lnTo>
                  <a:pt x="173001" y="30134"/>
                </a:lnTo>
                <a:lnTo>
                  <a:pt x="173280" y="31620"/>
                </a:lnTo>
                <a:lnTo>
                  <a:pt x="175922" y="36344"/>
                </a:lnTo>
                <a:lnTo>
                  <a:pt x="176701" y="42812"/>
                </a:lnTo>
                <a:lnTo>
                  <a:pt x="177030" y="53167"/>
                </a:lnTo>
                <a:lnTo>
                  <a:pt x="177058" y="57462"/>
                </a:lnTo>
                <a:lnTo>
                  <a:pt x="176126" y="70084"/>
                </a:lnTo>
                <a:lnTo>
                  <a:pt x="163526" y="115908"/>
                </a:lnTo>
                <a:lnTo>
                  <a:pt x="130069" y="149940"/>
                </a:lnTo>
                <a:lnTo>
                  <a:pt x="102139" y="155851"/>
                </a:lnTo>
                <a:lnTo>
                  <a:pt x="132847" y="155851"/>
                </a:lnTo>
                <a:lnTo>
                  <a:pt x="167104" y="119733"/>
                </a:lnTo>
                <a:lnTo>
                  <a:pt x="179770" y="79178"/>
                </a:lnTo>
                <a:lnTo>
                  <a:pt x="180682" y="64189"/>
                </a:lnTo>
                <a:lnTo>
                  <a:pt x="180413" y="47449"/>
                </a:lnTo>
                <a:lnTo>
                  <a:pt x="178258" y="30375"/>
                </a:lnTo>
                <a:lnTo>
                  <a:pt x="177954" y="28826"/>
                </a:lnTo>
                <a:lnTo>
                  <a:pt x="103694" y="4623"/>
                </a:lnTo>
                <a:close/>
              </a:path>
              <a:path w="180975" h="165734">
                <a:moveTo>
                  <a:pt x="80828" y="0"/>
                </a:moveTo>
                <a:lnTo>
                  <a:pt x="41267" y="13039"/>
                </a:lnTo>
                <a:lnTo>
                  <a:pt x="5863" y="50020"/>
                </a:lnTo>
                <a:lnTo>
                  <a:pt x="0" y="59750"/>
                </a:lnTo>
                <a:lnTo>
                  <a:pt x="4896" y="53167"/>
                </a:lnTo>
                <a:lnTo>
                  <a:pt x="13389" y="42705"/>
                </a:lnTo>
                <a:lnTo>
                  <a:pt x="53252" y="7941"/>
                </a:lnTo>
                <a:lnTo>
                  <a:pt x="103694" y="4623"/>
                </a:lnTo>
                <a:lnTo>
                  <a:pt x="94604" y="1661"/>
                </a:lnTo>
                <a:lnTo>
                  <a:pt x="93611" y="1367"/>
                </a:lnTo>
                <a:lnTo>
                  <a:pt x="88902" y="447"/>
                </a:lnTo>
                <a:lnTo>
                  <a:pt x="8082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088" y="856656"/>
            <a:ext cx="104139" cy="80645"/>
          </a:xfrm>
          <a:custGeom>
            <a:avLst/>
            <a:gdLst/>
            <a:ahLst/>
            <a:cxnLst/>
            <a:rect l="l" t="t" r="r" b="b"/>
            <a:pathLst>
              <a:path w="104140" h="80644">
                <a:moveTo>
                  <a:pt x="102527" y="0"/>
                </a:moveTo>
                <a:lnTo>
                  <a:pt x="0" y="80454"/>
                </a:lnTo>
                <a:lnTo>
                  <a:pt x="103555" y="7353"/>
                </a:lnTo>
                <a:lnTo>
                  <a:pt x="10252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920" y="505420"/>
            <a:ext cx="178435" cy="440055"/>
          </a:xfrm>
          <a:custGeom>
            <a:avLst/>
            <a:gdLst/>
            <a:ahLst/>
            <a:cxnLst/>
            <a:rect l="l" t="t" r="r" b="b"/>
            <a:pathLst>
              <a:path w="178434" h="440055">
                <a:moveTo>
                  <a:pt x="77457" y="0"/>
                </a:moveTo>
                <a:lnTo>
                  <a:pt x="2387" y="31445"/>
                </a:lnTo>
                <a:lnTo>
                  <a:pt x="0" y="36195"/>
                </a:lnTo>
                <a:lnTo>
                  <a:pt x="92989" y="413131"/>
                </a:lnTo>
                <a:lnTo>
                  <a:pt x="97205" y="417512"/>
                </a:lnTo>
                <a:lnTo>
                  <a:pt x="175653" y="439978"/>
                </a:lnTo>
                <a:lnTo>
                  <a:pt x="178257" y="437527"/>
                </a:lnTo>
                <a:lnTo>
                  <a:pt x="82372" y="6248"/>
                </a:lnTo>
                <a:lnTo>
                  <a:pt x="81432" y="2082"/>
                </a:lnTo>
                <a:lnTo>
                  <a:pt x="7745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657" y="970168"/>
            <a:ext cx="112395" cy="84455"/>
          </a:xfrm>
          <a:custGeom>
            <a:avLst/>
            <a:gdLst/>
            <a:ahLst/>
            <a:cxnLst/>
            <a:rect l="l" t="t" r="r" b="b"/>
            <a:pathLst>
              <a:path w="112395" h="84455">
                <a:moveTo>
                  <a:pt x="2803" y="0"/>
                </a:moveTo>
                <a:lnTo>
                  <a:pt x="371" y="12495"/>
                </a:lnTo>
                <a:lnTo>
                  <a:pt x="0" y="22024"/>
                </a:lnTo>
                <a:lnTo>
                  <a:pt x="1683" y="31993"/>
                </a:lnTo>
                <a:lnTo>
                  <a:pt x="5417" y="45810"/>
                </a:lnTo>
                <a:lnTo>
                  <a:pt x="6573" y="49925"/>
                </a:lnTo>
                <a:lnTo>
                  <a:pt x="10866" y="54344"/>
                </a:lnTo>
                <a:lnTo>
                  <a:pt x="106972" y="84312"/>
                </a:lnTo>
                <a:lnTo>
                  <a:pt x="110046" y="84312"/>
                </a:lnTo>
                <a:lnTo>
                  <a:pt x="112301" y="82551"/>
                </a:lnTo>
                <a:lnTo>
                  <a:pt x="108757" y="24880"/>
                </a:lnTo>
                <a:lnTo>
                  <a:pt x="108516" y="20626"/>
                </a:lnTo>
                <a:lnTo>
                  <a:pt x="104922" y="16206"/>
                </a:lnTo>
                <a:lnTo>
                  <a:pt x="100807" y="15050"/>
                </a:lnTo>
                <a:lnTo>
                  <a:pt x="2803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516" y="417292"/>
            <a:ext cx="94615" cy="105410"/>
          </a:xfrm>
          <a:custGeom>
            <a:avLst/>
            <a:gdLst/>
            <a:ahLst/>
            <a:cxnLst/>
            <a:rect l="l" t="t" r="r" b="b"/>
            <a:pathLst>
              <a:path w="94615" h="105409">
                <a:moveTo>
                  <a:pt x="0" y="952"/>
                </a:moveTo>
                <a:lnTo>
                  <a:pt x="23647" y="104838"/>
                </a:lnTo>
                <a:lnTo>
                  <a:pt x="94221" y="76771"/>
                </a:lnTo>
                <a:lnTo>
                  <a:pt x="79780" y="8466"/>
                </a:lnTo>
                <a:lnTo>
                  <a:pt x="11939" y="8466"/>
                </a:lnTo>
                <a:lnTo>
                  <a:pt x="5685" y="7506"/>
                </a:lnTo>
                <a:lnTo>
                  <a:pt x="2309" y="4994"/>
                </a:lnTo>
                <a:lnTo>
                  <a:pt x="0" y="952"/>
                </a:lnTo>
                <a:close/>
              </a:path>
              <a:path w="94615" h="105409">
                <a:moveTo>
                  <a:pt x="77990" y="0"/>
                </a:moveTo>
                <a:lnTo>
                  <a:pt x="40337" y="5641"/>
                </a:lnTo>
                <a:lnTo>
                  <a:pt x="22885" y="7852"/>
                </a:lnTo>
                <a:lnTo>
                  <a:pt x="11939" y="8466"/>
                </a:lnTo>
                <a:lnTo>
                  <a:pt x="79780" y="8466"/>
                </a:lnTo>
                <a:lnTo>
                  <a:pt x="7799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011" y="925022"/>
            <a:ext cx="137795" cy="120014"/>
          </a:xfrm>
          <a:custGeom>
            <a:avLst/>
            <a:gdLst/>
            <a:ahLst/>
            <a:cxnLst/>
            <a:rect l="l" t="t" r="r" b="b"/>
            <a:pathLst>
              <a:path w="137795" h="120015">
                <a:moveTo>
                  <a:pt x="18807" y="0"/>
                </a:moveTo>
                <a:lnTo>
                  <a:pt x="7224" y="1625"/>
                </a:lnTo>
                <a:lnTo>
                  <a:pt x="2423" y="14599"/>
                </a:lnTo>
                <a:lnTo>
                  <a:pt x="0" y="23775"/>
                </a:lnTo>
                <a:lnTo>
                  <a:pt x="3381" y="31955"/>
                </a:lnTo>
                <a:lnTo>
                  <a:pt x="15264" y="45923"/>
                </a:lnTo>
                <a:lnTo>
                  <a:pt x="14197" y="57873"/>
                </a:lnTo>
                <a:lnTo>
                  <a:pt x="16165" y="64134"/>
                </a:lnTo>
                <a:lnTo>
                  <a:pt x="17296" y="64681"/>
                </a:lnTo>
                <a:lnTo>
                  <a:pt x="21224" y="68764"/>
                </a:lnTo>
                <a:lnTo>
                  <a:pt x="53959" y="97364"/>
                </a:lnTo>
                <a:lnTo>
                  <a:pt x="102399" y="114374"/>
                </a:lnTo>
                <a:lnTo>
                  <a:pt x="122833" y="119862"/>
                </a:lnTo>
                <a:lnTo>
                  <a:pt x="137222" y="118770"/>
                </a:lnTo>
                <a:lnTo>
                  <a:pt x="127887" y="32854"/>
                </a:lnTo>
                <a:lnTo>
                  <a:pt x="1880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6366" y="445254"/>
            <a:ext cx="121920" cy="56515"/>
          </a:xfrm>
          <a:custGeom>
            <a:avLst/>
            <a:gdLst/>
            <a:ahLst/>
            <a:cxnLst/>
            <a:rect l="l" t="t" r="r" b="b"/>
            <a:pathLst>
              <a:path w="121920" h="56515">
                <a:moveTo>
                  <a:pt x="120269" y="0"/>
                </a:moveTo>
                <a:lnTo>
                  <a:pt x="0" y="55930"/>
                </a:lnTo>
                <a:lnTo>
                  <a:pt x="121881" y="11582"/>
                </a:lnTo>
                <a:lnTo>
                  <a:pt x="12026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480" y="445256"/>
            <a:ext cx="93980" cy="420370"/>
          </a:xfrm>
          <a:custGeom>
            <a:avLst/>
            <a:gdLst/>
            <a:ahLst/>
            <a:cxnLst/>
            <a:rect l="l" t="t" r="r" b="b"/>
            <a:pathLst>
              <a:path w="93979" h="420369">
                <a:moveTo>
                  <a:pt x="7150" y="0"/>
                </a:moveTo>
                <a:lnTo>
                  <a:pt x="0" y="7340"/>
                </a:lnTo>
                <a:lnTo>
                  <a:pt x="88747" y="420090"/>
                </a:lnTo>
                <a:lnTo>
                  <a:pt x="93472" y="414883"/>
                </a:lnTo>
                <a:lnTo>
                  <a:pt x="715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439" y="922609"/>
            <a:ext cx="64135" cy="43180"/>
          </a:xfrm>
          <a:custGeom>
            <a:avLst/>
            <a:gdLst/>
            <a:ahLst/>
            <a:cxnLst/>
            <a:rect l="l" t="t" r="r" b="b"/>
            <a:pathLst>
              <a:path w="64134" h="43180">
                <a:moveTo>
                  <a:pt x="58516" y="0"/>
                </a:moveTo>
                <a:lnTo>
                  <a:pt x="13269" y="26189"/>
                </a:lnTo>
                <a:lnTo>
                  <a:pt x="0" y="42797"/>
                </a:lnTo>
                <a:lnTo>
                  <a:pt x="6306" y="36132"/>
                </a:lnTo>
                <a:lnTo>
                  <a:pt x="14452" y="29193"/>
                </a:lnTo>
                <a:lnTo>
                  <a:pt x="30919" y="19292"/>
                </a:lnTo>
                <a:lnTo>
                  <a:pt x="44359" y="16127"/>
                </a:lnTo>
                <a:lnTo>
                  <a:pt x="63783" y="16127"/>
                </a:lnTo>
                <a:lnTo>
                  <a:pt x="64125" y="2966"/>
                </a:lnTo>
                <a:lnTo>
                  <a:pt x="61077" y="667"/>
                </a:lnTo>
                <a:lnTo>
                  <a:pt x="58516" y="0"/>
                </a:lnTo>
                <a:close/>
              </a:path>
              <a:path w="64134" h="43180">
                <a:moveTo>
                  <a:pt x="63783" y="16127"/>
                </a:moveTo>
                <a:lnTo>
                  <a:pt x="44359" y="16127"/>
                </a:lnTo>
                <a:lnTo>
                  <a:pt x="54477" y="17314"/>
                </a:lnTo>
                <a:lnTo>
                  <a:pt x="60977" y="20470"/>
                </a:lnTo>
                <a:lnTo>
                  <a:pt x="63564" y="23213"/>
                </a:lnTo>
                <a:lnTo>
                  <a:pt x="63592" y="23477"/>
                </a:lnTo>
                <a:lnTo>
                  <a:pt x="63783" y="16127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1675B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161" rIns="0" bIns="0" rtlCol="0">
            <a:spAutoFit/>
          </a:bodyPr>
          <a:lstStyle/>
          <a:p>
            <a:pPr marL="887730">
              <a:lnSpc>
                <a:spcPct val="100000"/>
              </a:lnSpc>
            </a:pPr>
            <a:r>
              <a:rPr spc="-20" dirty="0">
                <a:solidFill>
                  <a:srgbClr val="0067B1"/>
                </a:solidFill>
              </a:rPr>
              <a:t>Treating</a:t>
            </a:r>
            <a:r>
              <a:rPr spc="35" dirty="0">
                <a:solidFill>
                  <a:srgbClr val="0067B1"/>
                </a:solidFill>
              </a:rPr>
              <a:t> </a:t>
            </a:r>
            <a:r>
              <a:rPr spc="-25" dirty="0">
                <a:solidFill>
                  <a:srgbClr val="0067B1"/>
                </a:solidFill>
              </a:rPr>
              <a:t>COPD</a:t>
            </a:r>
          </a:p>
        </p:txBody>
      </p:sp>
      <p:sp>
        <p:nvSpPr>
          <p:cNvPr id="29" name="object 29"/>
          <p:cNvSpPr/>
          <p:nvPr/>
        </p:nvSpPr>
        <p:spPr>
          <a:xfrm>
            <a:off x="5491565" y="6051794"/>
            <a:ext cx="4081779" cy="662305"/>
          </a:xfrm>
          <a:custGeom>
            <a:avLst/>
            <a:gdLst/>
            <a:ahLst/>
            <a:cxnLst/>
            <a:rect l="l" t="t" r="r" b="b"/>
            <a:pathLst>
              <a:path w="4081779" h="662304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505190"/>
                </a:lnTo>
                <a:lnTo>
                  <a:pt x="594" y="549676"/>
                </a:lnTo>
                <a:lnTo>
                  <a:pt x="4914" y="599259"/>
                </a:lnTo>
                <a:lnTo>
                  <a:pt x="22837" y="639127"/>
                </a:lnTo>
                <a:lnTo>
                  <a:pt x="62704" y="657049"/>
                </a:lnTo>
                <a:lnTo>
                  <a:pt x="112288" y="661370"/>
                </a:lnTo>
                <a:lnTo>
                  <a:pt x="156773" y="661964"/>
                </a:lnTo>
                <a:lnTo>
                  <a:pt x="3924439" y="661964"/>
                </a:lnTo>
                <a:lnTo>
                  <a:pt x="3968925" y="661370"/>
                </a:lnTo>
                <a:lnTo>
                  <a:pt x="4018508" y="657049"/>
                </a:lnTo>
                <a:lnTo>
                  <a:pt x="4058376" y="639127"/>
                </a:lnTo>
                <a:lnTo>
                  <a:pt x="4076298" y="599259"/>
                </a:lnTo>
                <a:lnTo>
                  <a:pt x="4080619" y="549676"/>
                </a:lnTo>
                <a:lnTo>
                  <a:pt x="4081213" y="505190"/>
                </a:lnTo>
                <a:lnTo>
                  <a:pt x="4081213" y="156796"/>
                </a:lnTo>
                <a:lnTo>
                  <a:pt x="4080619" y="112311"/>
                </a:lnTo>
                <a:lnTo>
                  <a:pt x="4076298" y="62727"/>
                </a:lnTo>
                <a:lnTo>
                  <a:pt x="4058376" y="22860"/>
                </a:lnTo>
                <a:lnTo>
                  <a:pt x="4018508" y="4937"/>
                </a:lnTo>
                <a:lnTo>
                  <a:pt x="3968925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FFEED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1542" y="6051794"/>
            <a:ext cx="4081779" cy="662305"/>
          </a:xfrm>
          <a:custGeom>
            <a:avLst/>
            <a:gdLst/>
            <a:ahLst/>
            <a:cxnLst/>
            <a:rect l="l" t="t" r="r" b="b"/>
            <a:pathLst>
              <a:path w="4081779" h="662304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479107"/>
                </a:lnTo>
                <a:lnTo>
                  <a:pt x="182" y="528667"/>
                </a:lnTo>
                <a:lnTo>
                  <a:pt x="1463" y="568352"/>
                </a:lnTo>
                <a:lnTo>
                  <a:pt x="7840" y="611764"/>
                </a:lnTo>
                <a:lnTo>
                  <a:pt x="30426" y="645322"/>
                </a:lnTo>
                <a:lnTo>
                  <a:pt x="77152" y="659130"/>
                </a:lnTo>
                <a:lnTo>
                  <a:pt x="133319" y="661804"/>
                </a:lnTo>
                <a:lnTo>
                  <a:pt x="182879" y="661987"/>
                </a:lnTo>
                <a:lnTo>
                  <a:pt x="3898379" y="661987"/>
                </a:lnTo>
                <a:lnTo>
                  <a:pt x="3947939" y="661804"/>
                </a:lnTo>
                <a:lnTo>
                  <a:pt x="3987624" y="660524"/>
                </a:lnTo>
                <a:lnTo>
                  <a:pt x="4031035" y="654146"/>
                </a:lnTo>
                <a:lnTo>
                  <a:pt x="4064594" y="631560"/>
                </a:lnTo>
                <a:lnTo>
                  <a:pt x="4078401" y="584835"/>
                </a:lnTo>
                <a:lnTo>
                  <a:pt x="4081076" y="528667"/>
                </a:lnTo>
                <a:lnTo>
                  <a:pt x="4081259" y="479107"/>
                </a:lnTo>
                <a:lnTo>
                  <a:pt x="4081259" y="182880"/>
                </a:lnTo>
                <a:lnTo>
                  <a:pt x="4081076" y="133319"/>
                </a:lnTo>
                <a:lnTo>
                  <a:pt x="4079796" y="93634"/>
                </a:lnTo>
                <a:lnTo>
                  <a:pt x="4073418" y="50223"/>
                </a:lnTo>
                <a:lnTo>
                  <a:pt x="4050832" y="16664"/>
                </a:lnTo>
                <a:lnTo>
                  <a:pt x="4004106" y="2857"/>
                </a:lnTo>
                <a:lnTo>
                  <a:pt x="3947939" y="182"/>
                </a:lnTo>
                <a:lnTo>
                  <a:pt x="3898379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179" y="5383568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183" y="0"/>
                </a:lnTo>
              </a:path>
            </a:pathLst>
          </a:custGeom>
          <a:ln w="16510">
            <a:solidFill>
              <a:srgbClr val="F78E1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2736" y="53835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088" y="53835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5344" y="3810758"/>
            <a:ext cx="3881754" cy="0"/>
          </a:xfrm>
          <a:custGeom>
            <a:avLst/>
            <a:gdLst/>
            <a:ahLst/>
            <a:cxnLst/>
            <a:rect l="l" t="t" r="r" b="b"/>
            <a:pathLst>
              <a:path w="3881754">
                <a:moveTo>
                  <a:pt x="0" y="0"/>
                </a:moveTo>
                <a:lnTo>
                  <a:pt x="3881183" y="0"/>
                </a:lnTo>
              </a:path>
            </a:pathLst>
          </a:custGeom>
          <a:ln w="16510">
            <a:solidFill>
              <a:srgbClr val="F78E1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15902" y="3810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71253" y="38107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990" y="2187752"/>
            <a:ext cx="3166745" cy="229870"/>
          </a:xfrm>
          <a:custGeom>
            <a:avLst/>
            <a:gdLst/>
            <a:ahLst/>
            <a:cxnLst/>
            <a:rect l="l" t="t" r="r" b="b"/>
            <a:pathLst>
              <a:path w="3166745" h="229869">
                <a:moveTo>
                  <a:pt x="38" y="0"/>
                </a:moveTo>
                <a:lnTo>
                  <a:pt x="0" y="229527"/>
                </a:lnTo>
                <a:lnTo>
                  <a:pt x="3089228" y="229456"/>
                </a:lnTo>
                <a:lnTo>
                  <a:pt x="3109516" y="228965"/>
                </a:lnTo>
                <a:lnTo>
                  <a:pt x="3148541" y="220757"/>
                </a:lnTo>
                <a:lnTo>
                  <a:pt x="3165329" y="178381"/>
                </a:lnTo>
                <a:lnTo>
                  <a:pt x="3166128" y="76970"/>
                </a:lnTo>
                <a:lnTo>
                  <a:pt x="3165637" y="56682"/>
                </a:lnTo>
                <a:lnTo>
                  <a:pt x="3157429" y="17657"/>
                </a:lnTo>
                <a:lnTo>
                  <a:pt x="3115053" y="868"/>
                </a:lnTo>
                <a:lnTo>
                  <a:pt x="3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990" y="3794759"/>
            <a:ext cx="3166745" cy="229870"/>
          </a:xfrm>
          <a:custGeom>
            <a:avLst/>
            <a:gdLst/>
            <a:ahLst/>
            <a:cxnLst/>
            <a:rect l="l" t="t" r="r" b="b"/>
            <a:pathLst>
              <a:path w="3166745" h="229870">
                <a:moveTo>
                  <a:pt x="38" y="0"/>
                </a:moveTo>
                <a:lnTo>
                  <a:pt x="0" y="229527"/>
                </a:lnTo>
                <a:lnTo>
                  <a:pt x="3089228" y="229456"/>
                </a:lnTo>
                <a:lnTo>
                  <a:pt x="3109516" y="228965"/>
                </a:lnTo>
                <a:lnTo>
                  <a:pt x="3148541" y="220757"/>
                </a:lnTo>
                <a:lnTo>
                  <a:pt x="3165329" y="178381"/>
                </a:lnTo>
                <a:lnTo>
                  <a:pt x="3166128" y="76970"/>
                </a:lnTo>
                <a:lnTo>
                  <a:pt x="3165637" y="56682"/>
                </a:lnTo>
                <a:lnTo>
                  <a:pt x="3157429" y="17657"/>
                </a:lnTo>
                <a:lnTo>
                  <a:pt x="3115053" y="868"/>
                </a:lnTo>
                <a:lnTo>
                  <a:pt x="3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663666" y="6184829"/>
            <a:ext cx="328104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Follo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w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67B1"/>
                </a:solidFill>
                <a:latin typeface="Calibri"/>
                <a:cs typeface="Calibri"/>
              </a:rPr>
              <a:t>treatmen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pla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exactl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a</a:t>
            </a:r>
            <a:r>
              <a:rPr sz="1300" b="1" i="1" spc="10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directe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by</a:t>
            </a:r>
            <a:r>
              <a:rPr sz="1300" b="1" i="1" spc="-50" dirty="0">
                <a:solidFill>
                  <a:srgbClr val="0067B1"/>
                </a:solidFill>
                <a:latin typeface="Calibri"/>
                <a:cs typeface="Calibri"/>
              </a:rPr>
              <a:t> 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healthcar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provider.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0636" y="1274141"/>
            <a:ext cx="3890645" cy="620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510">
              <a:lnSpc>
                <a:spcPts val="1400"/>
              </a:lnSpc>
            </a:pP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There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treatments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breathing.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treatment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231F20"/>
                </a:solidFill>
                <a:latin typeface="Calibri"/>
                <a:cs typeface="Calibri"/>
              </a:rPr>
              <a:t>still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smoking,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5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important</a:t>
            </a:r>
            <a:r>
              <a:rPr sz="1300" b="1" spc="-25" dirty="0">
                <a:solidFill>
                  <a:srgbClr val="231F20"/>
                </a:solidFill>
                <a:latin typeface="Calibri"/>
                <a:cs typeface="Calibri"/>
              </a:rPr>
              <a:t> thing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15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4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Calibri"/>
                <a:cs typeface="Calibri"/>
              </a:rPr>
              <a:t>quit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Dail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maintenanc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400">
              <a:latin typeface="Arial"/>
              <a:cs typeface="Arial"/>
            </a:endParaRPr>
          </a:p>
          <a:p>
            <a:pPr marL="183515" marR="290195" indent="-170815">
              <a:lnSpc>
                <a:spcPts val="1500"/>
              </a:lnSpc>
              <a:spcBef>
                <a:spcPts val="61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inhaled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2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7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6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day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manage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endParaRPr sz="1300">
              <a:latin typeface="Calibri"/>
              <a:cs typeface="Calibri"/>
            </a:endParaRPr>
          </a:p>
          <a:p>
            <a:pPr marL="183515" marR="102235" indent="-170815" algn="just">
              <a:lnSpc>
                <a:spcPts val="15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important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maintenance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 every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day,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feeling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fine,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unless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directed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stop.</a:t>
            </a:r>
            <a:endParaRPr sz="13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Som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thes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hel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preven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flare-ups.</a:t>
            </a:r>
            <a:endParaRPr sz="13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77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Short-actin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rescu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400">
              <a:latin typeface="Arial"/>
              <a:cs typeface="Arial"/>
            </a:endParaRPr>
          </a:p>
          <a:p>
            <a:pPr marL="183515" marR="555625" indent="-170815">
              <a:lnSpc>
                <a:spcPts val="1500"/>
              </a:lnSpc>
              <a:spcBef>
                <a:spcPts val="61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inhaled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medicines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breathing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suddenly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gets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worse.</a:t>
            </a:r>
            <a:endParaRPr sz="1300">
              <a:latin typeface="Calibri"/>
              <a:cs typeface="Calibri"/>
            </a:endParaRPr>
          </a:p>
          <a:p>
            <a:pPr marL="183515" marR="425450" indent="-170815">
              <a:lnSpc>
                <a:spcPts val="15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tell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short-acting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rescue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medicine.</a:t>
            </a:r>
            <a:endParaRPr sz="1300">
              <a:latin typeface="Calibri"/>
              <a:cs typeface="Calibri"/>
            </a:endParaRPr>
          </a:p>
          <a:p>
            <a:pPr marL="183515" marR="154305" indent="-170815">
              <a:lnSpc>
                <a:spcPts val="15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important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always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carry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rescue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inhaler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sudden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Kee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p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trac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k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75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f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symptom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an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ho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w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medicine</a:t>
            </a:r>
            <a:r>
              <a:rPr sz="1300" b="1" i="1" spc="10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help:</a:t>
            </a:r>
            <a:endParaRPr sz="1300">
              <a:latin typeface="Calibri"/>
              <a:cs typeface="Calibri"/>
            </a:endParaRPr>
          </a:p>
          <a:p>
            <a:pPr marL="183515" marR="219710" indent="-170815">
              <a:lnSpc>
                <a:spcPts val="1500"/>
              </a:lnSpc>
              <a:spcBef>
                <a:spcPts val="48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Watch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like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shortness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breath,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increased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mucus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production,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coughing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than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usual.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Look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changes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color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mucus.</a:t>
            </a:r>
            <a:endParaRPr sz="1300">
              <a:latin typeface="Calibri"/>
              <a:cs typeface="Calibri"/>
            </a:endParaRPr>
          </a:p>
          <a:p>
            <a:pPr marL="183515" marR="292100" indent="-170815">
              <a:lnSpc>
                <a:spcPts val="15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Tell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new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appear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flare-up.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Avoi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exacerbations</a:t>
            </a:r>
            <a:endParaRPr sz="13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9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prevent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flare-up.</a:t>
            </a:r>
            <a:endParaRPr sz="13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4150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flare-up.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31535" y="2532888"/>
            <a:ext cx="3166745" cy="229870"/>
          </a:xfrm>
          <a:custGeom>
            <a:avLst/>
            <a:gdLst/>
            <a:ahLst/>
            <a:cxnLst/>
            <a:rect l="l" t="t" r="r" b="b"/>
            <a:pathLst>
              <a:path w="3166745" h="229869">
                <a:moveTo>
                  <a:pt x="38" y="0"/>
                </a:moveTo>
                <a:lnTo>
                  <a:pt x="0" y="229527"/>
                </a:lnTo>
                <a:lnTo>
                  <a:pt x="3089228" y="229456"/>
                </a:lnTo>
                <a:lnTo>
                  <a:pt x="3109516" y="228965"/>
                </a:lnTo>
                <a:lnTo>
                  <a:pt x="3148541" y="220757"/>
                </a:lnTo>
                <a:lnTo>
                  <a:pt x="3165329" y="178381"/>
                </a:lnTo>
                <a:lnTo>
                  <a:pt x="3166128" y="76970"/>
                </a:lnTo>
                <a:lnTo>
                  <a:pt x="3165637" y="56682"/>
                </a:lnTo>
                <a:lnTo>
                  <a:pt x="3157429" y="17657"/>
                </a:lnTo>
                <a:lnTo>
                  <a:pt x="3115053" y="868"/>
                </a:lnTo>
                <a:lnTo>
                  <a:pt x="3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1535" y="1293875"/>
            <a:ext cx="3166745" cy="229870"/>
          </a:xfrm>
          <a:custGeom>
            <a:avLst/>
            <a:gdLst/>
            <a:ahLst/>
            <a:cxnLst/>
            <a:rect l="l" t="t" r="r" b="b"/>
            <a:pathLst>
              <a:path w="3166745" h="229869">
                <a:moveTo>
                  <a:pt x="38" y="0"/>
                </a:moveTo>
                <a:lnTo>
                  <a:pt x="0" y="229527"/>
                </a:lnTo>
                <a:lnTo>
                  <a:pt x="3089228" y="229456"/>
                </a:lnTo>
                <a:lnTo>
                  <a:pt x="3109516" y="228965"/>
                </a:lnTo>
                <a:lnTo>
                  <a:pt x="3148541" y="220757"/>
                </a:lnTo>
                <a:lnTo>
                  <a:pt x="3165329" y="178381"/>
                </a:lnTo>
                <a:lnTo>
                  <a:pt x="3166128" y="76970"/>
                </a:lnTo>
                <a:lnTo>
                  <a:pt x="3165637" y="56682"/>
                </a:lnTo>
                <a:lnTo>
                  <a:pt x="3157429" y="17657"/>
                </a:lnTo>
                <a:lnTo>
                  <a:pt x="3115053" y="868"/>
                </a:lnTo>
                <a:lnTo>
                  <a:pt x="3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76214" y="1310980"/>
            <a:ext cx="4141470" cy="233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Pulmonar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endParaRPr sz="1400">
              <a:latin typeface="Arial"/>
              <a:cs typeface="Arial"/>
            </a:endParaRPr>
          </a:p>
          <a:p>
            <a:pPr marL="183515" marR="5080" indent="-170815">
              <a:lnSpc>
                <a:spcPct val="1026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Provide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educatio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suppor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wit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exercise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breathin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g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technique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hel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manag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endParaRPr sz="1300">
              <a:latin typeface="Calibri"/>
              <a:cs typeface="Calibri"/>
            </a:endParaRPr>
          </a:p>
          <a:p>
            <a:pPr marL="183515" marR="291465" indent="-170815">
              <a:lnSpc>
                <a:spcPct val="1026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see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would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benefit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kind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program.</a:t>
            </a:r>
            <a:endParaRPr sz="13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95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endParaRPr sz="1400">
              <a:latin typeface="Arial"/>
              <a:cs typeface="Arial"/>
            </a:endParaRPr>
          </a:p>
          <a:p>
            <a:pPr marL="183515" marR="632460" indent="-170815">
              <a:lnSpc>
                <a:spcPct val="1026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Patients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severe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benefit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oxygen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therapy.</a:t>
            </a:r>
            <a:endParaRPr sz="1300">
              <a:latin typeface="Calibri"/>
              <a:cs typeface="Calibri"/>
            </a:endParaRPr>
          </a:p>
          <a:p>
            <a:pPr marL="183515" marR="328930" indent="-170815">
              <a:lnSpc>
                <a:spcPct val="1026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oxygen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level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low,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need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extra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oxygen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breathe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better.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76214" y="4263829"/>
            <a:ext cx="4010660" cy="134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Exercising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increase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strength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F78E1E"/>
              </a:buClr>
              <a:buFont typeface="Calibri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83515" marR="78105" indent="-170815">
              <a:lnSpc>
                <a:spcPct val="102600"/>
              </a:lnSpc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respiratory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healthcare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professional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exercises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safely.</a:t>
            </a:r>
            <a:endParaRPr sz="1300" dirty="0">
              <a:latin typeface="Calibri"/>
              <a:cs typeface="Calibri"/>
            </a:endParaRPr>
          </a:p>
          <a:p>
            <a:pPr marL="183515" marR="5080" indent="-170815">
              <a:lnSpc>
                <a:spcPct val="102600"/>
              </a:lnSpc>
              <a:spcBef>
                <a:spcPts val="359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83515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dietitian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review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diet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meals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47027" y="4515774"/>
            <a:ext cx="13036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everyday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activities.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675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1675B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4374" y="2369286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083" y="7353439"/>
            <a:ext cx="4249420" cy="0"/>
          </a:xfrm>
          <a:custGeom>
            <a:avLst/>
            <a:gdLst/>
            <a:ahLst/>
            <a:cxnLst/>
            <a:rect l="l" t="t" r="r" b="b"/>
            <a:pathLst>
              <a:path w="4249420">
                <a:moveTo>
                  <a:pt x="0" y="0"/>
                </a:moveTo>
                <a:lnTo>
                  <a:pt x="4248924" y="0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121" y="841207"/>
            <a:ext cx="3761104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485" marR="107950">
              <a:lnSpc>
                <a:spcPts val="2400"/>
              </a:lnSpc>
            </a:pPr>
            <a:r>
              <a:rPr sz="2100" b="1" spc="-85" dirty="0">
                <a:solidFill>
                  <a:srgbClr val="0067B1"/>
                </a:solidFill>
                <a:latin typeface="Calibri"/>
                <a:cs typeface="Calibri"/>
              </a:rPr>
              <a:t>My</a:t>
            </a:r>
            <a:r>
              <a:rPr sz="2100" b="1" spc="3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0067B1"/>
                </a:solidFill>
                <a:latin typeface="Calibri"/>
                <a:cs typeface="Calibri"/>
              </a:rPr>
              <a:t>Medicine</a:t>
            </a:r>
            <a:r>
              <a:rPr sz="2100" b="1" spc="200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2100" b="1" spc="190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r>
              <a:rPr sz="2100" b="1" spc="-155" dirty="0">
                <a:solidFill>
                  <a:srgbClr val="F78E1E"/>
                </a:solidFill>
                <a:latin typeface="Calibri"/>
                <a:cs typeface="Calibri"/>
              </a:rPr>
              <a:t>A</a:t>
            </a:r>
            <a:r>
              <a:rPr sz="2100" b="1" spc="-120" dirty="0">
                <a:solidFill>
                  <a:srgbClr val="F78E1E"/>
                </a:solidFill>
                <a:latin typeface="Calibri"/>
                <a:cs typeface="Calibri"/>
              </a:rPr>
              <a:t>m</a:t>
            </a:r>
            <a:r>
              <a:rPr sz="2100" b="1" spc="-9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20" dirty="0">
                <a:solidFill>
                  <a:srgbClr val="F78E1E"/>
                </a:solidFill>
                <a:latin typeface="Calibri"/>
                <a:cs typeface="Calibri"/>
              </a:rPr>
              <a:t>I</a:t>
            </a:r>
            <a:r>
              <a:rPr sz="2100" b="1" spc="-9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60" dirty="0">
                <a:solidFill>
                  <a:srgbClr val="F78E1E"/>
                </a:solidFill>
                <a:latin typeface="Calibri"/>
                <a:cs typeface="Calibri"/>
              </a:rPr>
              <a:t>Taking</a:t>
            </a:r>
            <a:r>
              <a:rPr sz="2100" b="1" spc="-6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130" dirty="0">
                <a:solidFill>
                  <a:srgbClr val="F78E1E"/>
                </a:solidFill>
                <a:latin typeface="Calibri"/>
                <a:cs typeface="Calibri"/>
              </a:rPr>
              <a:t>The</a:t>
            </a:r>
            <a:r>
              <a:rPr sz="2100" b="1" spc="-105" dirty="0">
                <a:solidFill>
                  <a:srgbClr val="F78E1E"/>
                </a:solidFill>
                <a:latin typeface="Calibri"/>
                <a:cs typeface="Calibri"/>
              </a:rPr>
              <a:t>m</a:t>
            </a:r>
            <a:r>
              <a:rPr sz="2100" b="1" spc="-9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78E1E"/>
                </a:solidFill>
                <a:latin typeface="Calibri"/>
                <a:cs typeface="Calibri"/>
              </a:rPr>
              <a:t>A</a:t>
            </a:r>
            <a:r>
              <a:rPr sz="2100" b="1" spc="30" dirty="0">
                <a:solidFill>
                  <a:srgbClr val="F78E1E"/>
                </a:solidFill>
                <a:latin typeface="Calibri"/>
                <a:cs typeface="Calibri"/>
              </a:rPr>
              <a:t>s</a:t>
            </a:r>
            <a:r>
              <a:rPr sz="2100" b="1" spc="-9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85" dirty="0">
                <a:solidFill>
                  <a:srgbClr val="F78E1E"/>
                </a:solidFill>
                <a:latin typeface="Calibri"/>
                <a:cs typeface="Calibri"/>
              </a:rPr>
              <a:t>Directed?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1475"/>
              </a:spcBef>
            </a:pP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out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chart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like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below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 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provider.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dose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time.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Include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medicines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reasons.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5249" y="488558"/>
            <a:ext cx="80645" cy="73025"/>
          </a:xfrm>
          <a:custGeom>
            <a:avLst/>
            <a:gdLst/>
            <a:ahLst/>
            <a:cxnLst/>
            <a:rect l="l" t="t" r="r" b="b"/>
            <a:pathLst>
              <a:path w="80645" h="73025">
                <a:moveTo>
                  <a:pt x="64604" y="0"/>
                </a:moveTo>
                <a:lnTo>
                  <a:pt x="8051" y="26339"/>
                </a:lnTo>
                <a:lnTo>
                  <a:pt x="0" y="46659"/>
                </a:lnTo>
                <a:lnTo>
                  <a:pt x="56692" y="72516"/>
                </a:lnTo>
                <a:lnTo>
                  <a:pt x="80429" y="15811"/>
                </a:lnTo>
                <a:lnTo>
                  <a:pt x="64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330" y="367120"/>
            <a:ext cx="413384" cy="687705"/>
          </a:xfrm>
          <a:custGeom>
            <a:avLst/>
            <a:gdLst/>
            <a:ahLst/>
            <a:cxnLst/>
            <a:rect l="l" t="t" r="r" b="b"/>
            <a:pathLst>
              <a:path w="413384" h="687705">
                <a:moveTo>
                  <a:pt x="385789" y="660717"/>
                </a:moveTo>
                <a:lnTo>
                  <a:pt x="285267" y="660717"/>
                </a:lnTo>
                <a:lnTo>
                  <a:pt x="336905" y="687146"/>
                </a:lnTo>
                <a:lnTo>
                  <a:pt x="375069" y="671817"/>
                </a:lnTo>
                <a:lnTo>
                  <a:pt x="385789" y="660717"/>
                </a:lnTo>
                <a:close/>
              </a:path>
              <a:path w="413384" h="687705">
                <a:moveTo>
                  <a:pt x="157391" y="0"/>
                </a:moveTo>
                <a:lnTo>
                  <a:pt x="138912" y="4102"/>
                </a:lnTo>
                <a:lnTo>
                  <a:pt x="91173" y="9994"/>
                </a:lnTo>
                <a:lnTo>
                  <a:pt x="43802" y="16738"/>
                </a:lnTo>
                <a:lnTo>
                  <a:pt x="0" y="39776"/>
                </a:lnTo>
                <a:lnTo>
                  <a:pt x="45288" y="133299"/>
                </a:lnTo>
                <a:lnTo>
                  <a:pt x="22872" y="203187"/>
                </a:lnTo>
                <a:lnTo>
                  <a:pt x="93560" y="530186"/>
                </a:lnTo>
                <a:lnTo>
                  <a:pt x="104622" y="576338"/>
                </a:lnTo>
                <a:lnTo>
                  <a:pt x="163957" y="629081"/>
                </a:lnTo>
                <a:lnTo>
                  <a:pt x="203517" y="677773"/>
                </a:lnTo>
                <a:lnTo>
                  <a:pt x="250723" y="671144"/>
                </a:lnTo>
                <a:lnTo>
                  <a:pt x="259257" y="666445"/>
                </a:lnTo>
                <a:lnTo>
                  <a:pt x="285267" y="660717"/>
                </a:lnTo>
                <a:lnTo>
                  <a:pt x="385789" y="660717"/>
                </a:lnTo>
                <a:lnTo>
                  <a:pt x="392671" y="653592"/>
                </a:lnTo>
                <a:lnTo>
                  <a:pt x="402590" y="637679"/>
                </a:lnTo>
                <a:lnTo>
                  <a:pt x="412102" y="606844"/>
                </a:lnTo>
                <a:lnTo>
                  <a:pt x="412877" y="563486"/>
                </a:lnTo>
                <a:lnTo>
                  <a:pt x="405955" y="551967"/>
                </a:lnTo>
                <a:lnTo>
                  <a:pt x="332041" y="525297"/>
                </a:lnTo>
                <a:lnTo>
                  <a:pt x="329044" y="503923"/>
                </a:lnTo>
                <a:lnTo>
                  <a:pt x="292277" y="489534"/>
                </a:lnTo>
                <a:lnTo>
                  <a:pt x="212205" y="89865"/>
                </a:lnTo>
                <a:lnTo>
                  <a:pt x="188302" y="89865"/>
                </a:lnTo>
                <a:lnTo>
                  <a:pt x="172440" y="68427"/>
                </a:lnTo>
                <a:lnTo>
                  <a:pt x="177292" y="40665"/>
                </a:lnTo>
                <a:lnTo>
                  <a:pt x="163563" y="14909"/>
                </a:lnTo>
                <a:lnTo>
                  <a:pt x="165989" y="3187"/>
                </a:lnTo>
                <a:lnTo>
                  <a:pt x="157391" y="0"/>
                </a:lnTo>
                <a:close/>
              </a:path>
              <a:path w="413384" h="687705">
                <a:moveTo>
                  <a:pt x="211328" y="85483"/>
                </a:moveTo>
                <a:lnTo>
                  <a:pt x="188302" y="89865"/>
                </a:lnTo>
                <a:lnTo>
                  <a:pt x="212205" y="89865"/>
                </a:lnTo>
                <a:lnTo>
                  <a:pt x="211328" y="85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330" y="374722"/>
            <a:ext cx="137160" cy="36195"/>
          </a:xfrm>
          <a:custGeom>
            <a:avLst/>
            <a:gdLst/>
            <a:ahLst/>
            <a:cxnLst/>
            <a:rect l="l" t="t" r="r" b="b"/>
            <a:pathLst>
              <a:path w="137159" h="36195">
                <a:moveTo>
                  <a:pt x="0" y="32174"/>
                </a:moveTo>
                <a:lnTo>
                  <a:pt x="3167" y="34737"/>
                </a:lnTo>
                <a:lnTo>
                  <a:pt x="11234" y="35926"/>
                </a:lnTo>
                <a:lnTo>
                  <a:pt x="23416" y="35776"/>
                </a:lnTo>
                <a:lnTo>
                  <a:pt x="78122" y="26958"/>
                </a:lnTo>
                <a:lnTo>
                  <a:pt x="123483" y="13478"/>
                </a:lnTo>
                <a:lnTo>
                  <a:pt x="136921" y="6001"/>
                </a:lnTo>
                <a:lnTo>
                  <a:pt x="134289" y="2261"/>
                </a:lnTo>
                <a:lnTo>
                  <a:pt x="126585" y="302"/>
                </a:lnTo>
                <a:lnTo>
                  <a:pt x="114632" y="0"/>
                </a:lnTo>
                <a:lnTo>
                  <a:pt x="99254" y="1233"/>
                </a:lnTo>
                <a:lnTo>
                  <a:pt x="60108" y="8523"/>
                </a:lnTo>
                <a:lnTo>
                  <a:pt x="14713" y="22000"/>
                </a:lnTo>
                <a:lnTo>
                  <a:pt x="0" y="32174"/>
                </a:lnTo>
              </a:path>
            </a:pathLst>
          </a:custGeom>
          <a:ln w="3175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293" y="365913"/>
            <a:ext cx="194310" cy="159385"/>
          </a:xfrm>
          <a:custGeom>
            <a:avLst/>
            <a:gdLst/>
            <a:ahLst/>
            <a:cxnLst/>
            <a:rect l="l" t="t" r="r" b="b"/>
            <a:pathLst>
              <a:path w="194309" h="159384">
                <a:moveTo>
                  <a:pt x="143023" y="0"/>
                </a:moveTo>
                <a:lnTo>
                  <a:pt x="99621" y="5233"/>
                </a:lnTo>
                <a:lnTo>
                  <a:pt x="54129" y="16576"/>
                </a:lnTo>
                <a:lnTo>
                  <a:pt x="10961" y="35022"/>
                </a:lnTo>
                <a:lnTo>
                  <a:pt x="0" y="50809"/>
                </a:lnTo>
                <a:lnTo>
                  <a:pt x="24879" y="158873"/>
                </a:lnTo>
                <a:lnTo>
                  <a:pt x="34308" y="154792"/>
                </a:lnTo>
                <a:lnTo>
                  <a:pt x="11899" y="54543"/>
                </a:lnTo>
                <a:lnTo>
                  <a:pt x="7962" y="53438"/>
                </a:lnTo>
                <a:lnTo>
                  <a:pt x="5575" y="51812"/>
                </a:lnTo>
                <a:lnTo>
                  <a:pt x="4902" y="46948"/>
                </a:lnTo>
                <a:lnTo>
                  <a:pt x="7569" y="43748"/>
                </a:lnTo>
                <a:lnTo>
                  <a:pt x="12496" y="40319"/>
                </a:lnTo>
                <a:lnTo>
                  <a:pt x="12463" y="39186"/>
                </a:lnTo>
                <a:lnTo>
                  <a:pt x="48592" y="22438"/>
                </a:lnTo>
                <a:lnTo>
                  <a:pt x="85954" y="13241"/>
                </a:lnTo>
                <a:lnTo>
                  <a:pt x="133739" y="5917"/>
                </a:lnTo>
                <a:lnTo>
                  <a:pt x="148670" y="5287"/>
                </a:lnTo>
                <a:lnTo>
                  <a:pt x="173309" y="5287"/>
                </a:lnTo>
                <a:lnTo>
                  <a:pt x="171647" y="4143"/>
                </a:lnTo>
                <a:lnTo>
                  <a:pt x="164716" y="1467"/>
                </a:lnTo>
                <a:lnTo>
                  <a:pt x="154981" y="136"/>
                </a:lnTo>
                <a:lnTo>
                  <a:pt x="143023" y="0"/>
                </a:lnTo>
                <a:close/>
              </a:path>
              <a:path w="194309" h="159384">
                <a:moveTo>
                  <a:pt x="173309" y="5287"/>
                </a:moveTo>
                <a:lnTo>
                  <a:pt x="148670" y="5287"/>
                </a:lnTo>
                <a:lnTo>
                  <a:pt x="160296" y="6065"/>
                </a:lnTo>
                <a:lnTo>
                  <a:pt x="167982" y="8263"/>
                </a:lnTo>
                <a:lnTo>
                  <a:pt x="171094" y="11896"/>
                </a:lnTo>
                <a:lnTo>
                  <a:pt x="171373" y="13903"/>
                </a:lnTo>
                <a:lnTo>
                  <a:pt x="169900" y="16214"/>
                </a:lnTo>
                <a:lnTo>
                  <a:pt x="167081" y="18691"/>
                </a:lnTo>
                <a:lnTo>
                  <a:pt x="183807" y="93417"/>
                </a:lnTo>
                <a:lnTo>
                  <a:pt x="194013" y="89627"/>
                </a:lnTo>
                <a:lnTo>
                  <a:pt x="176441" y="11147"/>
                </a:lnTo>
                <a:lnTo>
                  <a:pt x="176174" y="9280"/>
                </a:lnTo>
                <a:lnTo>
                  <a:pt x="175196" y="6587"/>
                </a:lnTo>
                <a:lnTo>
                  <a:pt x="173309" y="5287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566" y="371558"/>
            <a:ext cx="165735" cy="50800"/>
          </a:xfrm>
          <a:custGeom>
            <a:avLst/>
            <a:gdLst/>
            <a:ahLst/>
            <a:cxnLst/>
            <a:rect l="l" t="t" r="r" b="b"/>
            <a:pathLst>
              <a:path w="165734" h="50800">
                <a:moveTo>
                  <a:pt x="0" y="43971"/>
                </a:moveTo>
                <a:lnTo>
                  <a:pt x="2800" y="47433"/>
                </a:lnTo>
                <a:lnTo>
                  <a:pt x="9701" y="49622"/>
                </a:lnTo>
                <a:lnTo>
                  <a:pt x="20170" y="50549"/>
                </a:lnTo>
                <a:lnTo>
                  <a:pt x="33675" y="50224"/>
                </a:lnTo>
                <a:lnTo>
                  <a:pt x="88828" y="40853"/>
                </a:lnTo>
                <a:lnTo>
                  <a:pt x="137811" y="25646"/>
                </a:lnTo>
                <a:lnTo>
                  <a:pt x="165641" y="8080"/>
                </a:lnTo>
                <a:lnTo>
                  <a:pt x="162922" y="3940"/>
                </a:lnTo>
                <a:lnTo>
                  <a:pt x="156106" y="1260"/>
                </a:lnTo>
                <a:lnTo>
                  <a:pt x="145724" y="0"/>
                </a:lnTo>
                <a:lnTo>
                  <a:pt x="132308" y="114"/>
                </a:lnTo>
                <a:lnTo>
                  <a:pt x="77287" y="9302"/>
                </a:lnTo>
                <a:lnTo>
                  <a:pt x="28213" y="24494"/>
                </a:lnTo>
                <a:lnTo>
                  <a:pt x="0" y="43971"/>
                </a:lnTo>
              </a:path>
            </a:pathLst>
          </a:custGeom>
          <a:ln w="3175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649" y="860143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19">
                <a:moveTo>
                  <a:pt x="3301" y="0"/>
                </a:moveTo>
                <a:lnTo>
                  <a:pt x="0" y="3860"/>
                </a:lnTo>
                <a:lnTo>
                  <a:pt x="30111" y="16205"/>
                </a:lnTo>
                <a:lnTo>
                  <a:pt x="33375" y="33020"/>
                </a:lnTo>
                <a:lnTo>
                  <a:pt x="38722" y="32270"/>
                </a:lnTo>
                <a:lnTo>
                  <a:pt x="35725" y="10896"/>
                </a:lnTo>
                <a:lnTo>
                  <a:pt x="3301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839" y="1038269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12791" y="4132"/>
                </a:moveTo>
                <a:lnTo>
                  <a:pt x="0" y="6616"/>
                </a:lnTo>
                <a:lnTo>
                  <a:pt x="10418" y="13182"/>
                </a:lnTo>
                <a:lnTo>
                  <a:pt x="18256" y="15509"/>
                </a:lnTo>
                <a:lnTo>
                  <a:pt x="26701" y="13175"/>
                </a:lnTo>
                <a:lnTo>
                  <a:pt x="37445" y="6593"/>
                </a:lnTo>
                <a:lnTo>
                  <a:pt x="21704" y="6593"/>
                </a:lnTo>
                <a:lnTo>
                  <a:pt x="12791" y="4132"/>
                </a:lnTo>
                <a:close/>
              </a:path>
              <a:path w="47625" h="15875">
                <a:moveTo>
                  <a:pt x="47218" y="0"/>
                </a:moveTo>
                <a:lnTo>
                  <a:pt x="31670" y="5157"/>
                </a:lnTo>
                <a:lnTo>
                  <a:pt x="21704" y="6593"/>
                </a:lnTo>
                <a:lnTo>
                  <a:pt x="37445" y="6593"/>
                </a:lnTo>
                <a:lnTo>
                  <a:pt x="38807" y="5758"/>
                </a:lnTo>
                <a:lnTo>
                  <a:pt x="4721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281" y="888947"/>
            <a:ext cx="180975" cy="165735"/>
          </a:xfrm>
          <a:custGeom>
            <a:avLst/>
            <a:gdLst/>
            <a:ahLst/>
            <a:cxnLst/>
            <a:rect l="l" t="t" r="r" b="b"/>
            <a:pathLst>
              <a:path w="180975" h="165734">
                <a:moveTo>
                  <a:pt x="94438" y="154937"/>
                </a:moveTo>
                <a:lnTo>
                  <a:pt x="94022" y="165273"/>
                </a:lnTo>
                <a:lnTo>
                  <a:pt x="96897" y="165489"/>
                </a:lnTo>
                <a:lnTo>
                  <a:pt x="102738" y="165387"/>
                </a:lnTo>
                <a:lnTo>
                  <a:pt x="110956" y="164282"/>
                </a:lnTo>
                <a:lnTo>
                  <a:pt x="120963" y="161488"/>
                </a:lnTo>
                <a:lnTo>
                  <a:pt x="132170" y="156322"/>
                </a:lnTo>
                <a:lnTo>
                  <a:pt x="132847" y="155851"/>
                </a:lnTo>
                <a:lnTo>
                  <a:pt x="102139" y="155851"/>
                </a:lnTo>
                <a:lnTo>
                  <a:pt x="96804" y="155341"/>
                </a:lnTo>
                <a:lnTo>
                  <a:pt x="94438" y="154937"/>
                </a:lnTo>
                <a:close/>
              </a:path>
              <a:path w="180975" h="165734">
                <a:moveTo>
                  <a:pt x="103694" y="4623"/>
                </a:moveTo>
                <a:lnTo>
                  <a:pt x="67759" y="4623"/>
                </a:lnTo>
                <a:lnTo>
                  <a:pt x="80673" y="4634"/>
                </a:lnTo>
                <a:lnTo>
                  <a:pt x="90201" y="6129"/>
                </a:lnTo>
                <a:lnTo>
                  <a:pt x="94549" y="7266"/>
                </a:lnTo>
                <a:lnTo>
                  <a:pt x="173001" y="30134"/>
                </a:lnTo>
                <a:lnTo>
                  <a:pt x="173280" y="31620"/>
                </a:lnTo>
                <a:lnTo>
                  <a:pt x="175922" y="36344"/>
                </a:lnTo>
                <a:lnTo>
                  <a:pt x="176701" y="42812"/>
                </a:lnTo>
                <a:lnTo>
                  <a:pt x="177030" y="53167"/>
                </a:lnTo>
                <a:lnTo>
                  <a:pt x="177058" y="57462"/>
                </a:lnTo>
                <a:lnTo>
                  <a:pt x="176126" y="70084"/>
                </a:lnTo>
                <a:lnTo>
                  <a:pt x="163526" y="115908"/>
                </a:lnTo>
                <a:lnTo>
                  <a:pt x="130069" y="149940"/>
                </a:lnTo>
                <a:lnTo>
                  <a:pt x="102139" y="155851"/>
                </a:lnTo>
                <a:lnTo>
                  <a:pt x="132847" y="155851"/>
                </a:lnTo>
                <a:lnTo>
                  <a:pt x="167104" y="119733"/>
                </a:lnTo>
                <a:lnTo>
                  <a:pt x="179770" y="79178"/>
                </a:lnTo>
                <a:lnTo>
                  <a:pt x="180682" y="64189"/>
                </a:lnTo>
                <a:lnTo>
                  <a:pt x="180413" y="47449"/>
                </a:lnTo>
                <a:lnTo>
                  <a:pt x="178258" y="30375"/>
                </a:lnTo>
                <a:lnTo>
                  <a:pt x="177954" y="28826"/>
                </a:lnTo>
                <a:lnTo>
                  <a:pt x="103694" y="4623"/>
                </a:lnTo>
                <a:close/>
              </a:path>
              <a:path w="180975" h="165734">
                <a:moveTo>
                  <a:pt x="80828" y="0"/>
                </a:moveTo>
                <a:lnTo>
                  <a:pt x="41267" y="13039"/>
                </a:lnTo>
                <a:lnTo>
                  <a:pt x="5863" y="50020"/>
                </a:lnTo>
                <a:lnTo>
                  <a:pt x="0" y="59750"/>
                </a:lnTo>
                <a:lnTo>
                  <a:pt x="4896" y="53167"/>
                </a:lnTo>
                <a:lnTo>
                  <a:pt x="13389" y="42705"/>
                </a:lnTo>
                <a:lnTo>
                  <a:pt x="53252" y="7941"/>
                </a:lnTo>
                <a:lnTo>
                  <a:pt x="103694" y="4623"/>
                </a:lnTo>
                <a:lnTo>
                  <a:pt x="94604" y="1661"/>
                </a:lnTo>
                <a:lnTo>
                  <a:pt x="93611" y="1367"/>
                </a:lnTo>
                <a:lnTo>
                  <a:pt x="88902" y="447"/>
                </a:lnTo>
                <a:lnTo>
                  <a:pt x="80828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088" y="856656"/>
            <a:ext cx="104139" cy="80645"/>
          </a:xfrm>
          <a:custGeom>
            <a:avLst/>
            <a:gdLst/>
            <a:ahLst/>
            <a:cxnLst/>
            <a:rect l="l" t="t" r="r" b="b"/>
            <a:pathLst>
              <a:path w="104140" h="80644">
                <a:moveTo>
                  <a:pt x="102527" y="0"/>
                </a:moveTo>
                <a:lnTo>
                  <a:pt x="0" y="80454"/>
                </a:lnTo>
                <a:lnTo>
                  <a:pt x="103555" y="7353"/>
                </a:lnTo>
                <a:lnTo>
                  <a:pt x="10252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7920" y="505420"/>
            <a:ext cx="178435" cy="440055"/>
          </a:xfrm>
          <a:custGeom>
            <a:avLst/>
            <a:gdLst/>
            <a:ahLst/>
            <a:cxnLst/>
            <a:rect l="l" t="t" r="r" b="b"/>
            <a:pathLst>
              <a:path w="178434" h="440055">
                <a:moveTo>
                  <a:pt x="77457" y="0"/>
                </a:moveTo>
                <a:lnTo>
                  <a:pt x="2387" y="31445"/>
                </a:lnTo>
                <a:lnTo>
                  <a:pt x="0" y="36195"/>
                </a:lnTo>
                <a:lnTo>
                  <a:pt x="92989" y="413131"/>
                </a:lnTo>
                <a:lnTo>
                  <a:pt x="97205" y="417512"/>
                </a:lnTo>
                <a:lnTo>
                  <a:pt x="175653" y="439978"/>
                </a:lnTo>
                <a:lnTo>
                  <a:pt x="178257" y="437527"/>
                </a:lnTo>
                <a:lnTo>
                  <a:pt x="82372" y="6248"/>
                </a:lnTo>
                <a:lnTo>
                  <a:pt x="81432" y="2082"/>
                </a:lnTo>
                <a:lnTo>
                  <a:pt x="7745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657" y="970168"/>
            <a:ext cx="112395" cy="84455"/>
          </a:xfrm>
          <a:custGeom>
            <a:avLst/>
            <a:gdLst/>
            <a:ahLst/>
            <a:cxnLst/>
            <a:rect l="l" t="t" r="r" b="b"/>
            <a:pathLst>
              <a:path w="112395" h="84455">
                <a:moveTo>
                  <a:pt x="2803" y="0"/>
                </a:moveTo>
                <a:lnTo>
                  <a:pt x="371" y="12495"/>
                </a:lnTo>
                <a:lnTo>
                  <a:pt x="0" y="22024"/>
                </a:lnTo>
                <a:lnTo>
                  <a:pt x="1683" y="31993"/>
                </a:lnTo>
                <a:lnTo>
                  <a:pt x="5417" y="45810"/>
                </a:lnTo>
                <a:lnTo>
                  <a:pt x="6573" y="49925"/>
                </a:lnTo>
                <a:lnTo>
                  <a:pt x="10866" y="54344"/>
                </a:lnTo>
                <a:lnTo>
                  <a:pt x="106972" y="84312"/>
                </a:lnTo>
                <a:lnTo>
                  <a:pt x="110046" y="84312"/>
                </a:lnTo>
                <a:lnTo>
                  <a:pt x="112301" y="82551"/>
                </a:lnTo>
                <a:lnTo>
                  <a:pt x="108757" y="24880"/>
                </a:lnTo>
                <a:lnTo>
                  <a:pt x="108516" y="20626"/>
                </a:lnTo>
                <a:lnTo>
                  <a:pt x="104922" y="16206"/>
                </a:lnTo>
                <a:lnTo>
                  <a:pt x="100807" y="15050"/>
                </a:lnTo>
                <a:lnTo>
                  <a:pt x="2803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516" y="417292"/>
            <a:ext cx="94615" cy="105410"/>
          </a:xfrm>
          <a:custGeom>
            <a:avLst/>
            <a:gdLst/>
            <a:ahLst/>
            <a:cxnLst/>
            <a:rect l="l" t="t" r="r" b="b"/>
            <a:pathLst>
              <a:path w="94615" h="105409">
                <a:moveTo>
                  <a:pt x="0" y="952"/>
                </a:moveTo>
                <a:lnTo>
                  <a:pt x="23647" y="104838"/>
                </a:lnTo>
                <a:lnTo>
                  <a:pt x="94221" y="76771"/>
                </a:lnTo>
                <a:lnTo>
                  <a:pt x="79780" y="8466"/>
                </a:lnTo>
                <a:lnTo>
                  <a:pt x="11939" y="8466"/>
                </a:lnTo>
                <a:lnTo>
                  <a:pt x="5685" y="7506"/>
                </a:lnTo>
                <a:lnTo>
                  <a:pt x="2309" y="4994"/>
                </a:lnTo>
                <a:lnTo>
                  <a:pt x="0" y="952"/>
                </a:lnTo>
                <a:close/>
              </a:path>
              <a:path w="94615" h="105409">
                <a:moveTo>
                  <a:pt x="77990" y="0"/>
                </a:moveTo>
                <a:lnTo>
                  <a:pt x="40337" y="5641"/>
                </a:lnTo>
                <a:lnTo>
                  <a:pt x="22885" y="7852"/>
                </a:lnTo>
                <a:lnTo>
                  <a:pt x="11939" y="8466"/>
                </a:lnTo>
                <a:lnTo>
                  <a:pt x="79780" y="8466"/>
                </a:lnTo>
                <a:lnTo>
                  <a:pt x="7799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011" y="925022"/>
            <a:ext cx="137795" cy="120014"/>
          </a:xfrm>
          <a:custGeom>
            <a:avLst/>
            <a:gdLst/>
            <a:ahLst/>
            <a:cxnLst/>
            <a:rect l="l" t="t" r="r" b="b"/>
            <a:pathLst>
              <a:path w="137795" h="120015">
                <a:moveTo>
                  <a:pt x="18807" y="0"/>
                </a:moveTo>
                <a:lnTo>
                  <a:pt x="7224" y="1625"/>
                </a:lnTo>
                <a:lnTo>
                  <a:pt x="2423" y="14599"/>
                </a:lnTo>
                <a:lnTo>
                  <a:pt x="0" y="23775"/>
                </a:lnTo>
                <a:lnTo>
                  <a:pt x="3381" y="31955"/>
                </a:lnTo>
                <a:lnTo>
                  <a:pt x="15264" y="45923"/>
                </a:lnTo>
                <a:lnTo>
                  <a:pt x="14197" y="57873"/>
                </a:lnTo>
                <a:lnTo>
                  <a:pt x="16165" y="64134"/>
                </a:lnTo>
                <a:lnTo>
                  <a:pt x="17296" y="64681"/>
                </a:lnTo>
                <a:lnTo>
                  <a:pt x="21224" y="68764"/>
                </a:lnTo>
                <a:lnTo>
                  <a:pt x="53959" y="97364"/>
                </a:lnTo>
                <a:lnTo>
                  <a:pt x="102399" y="114374"/>
                </a:lnTo>
                <a:lnTo>
                  <a:pt x="122833" y="119862"/>
                </a:lnTo>
                <a:lnTo>
                  <a:pt x="137222" y="118770"/>
                </a:lnTo>
                <a:lnTo>
                  <a:pt x="127887" y="32854"/>
                </a:lnTo>
                <a:lnTo>
                  <a:pt x="18807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366" y="445254"/>
            <a:ext cx="121920" cy="56515"/>
          </a:xfrm>
          <a:custGeom>
            <a:avLst/>
            <a:gdLst/>
            <a:ahLst/>
            <a:cxnLst/>
            <a:rect l="l" t="t" r="r" b="b"/>
            <a:pathLst>
              <a:path w="121920" h="56515">
                <a:moveTo>
                  <a:pt x="120269" y="0"/>
                </a:moveTo>
                <a:lnTo>
                  <a:pt x="0" y="55930"/>
                </a:lnTo>
                <a:lnTo>
                  <a:pt x="121881" y="11582"/>
                </a:lnTo>
                <a:lnTo>
                  <a:pt x="120269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9480" y="445256"/>
            <a:ext cx="93980" cy="420370"/>
          </a:xfrm>
          <a:custGeom>
            <a:avLst/>
            <a:gdLst/>
            <a:ahLst/>
            <a:cxnLst/>
            <a:rect l="l" t="t" r="r" b="b"/>
            <a:pathLst>
              <a:path w="93979" h="420369">
                <a:moveTo>
                  <a:pt x="7150" y="0"/>
                </a:moveTo>
                <a:lnTo>
                  <a:pt x="0" y="7340"/>
                </a:lnTo>
                <a:lnTo>
                  <a:pt x="88747" y="420090"/>
                </a:lnTo>
                <a:lnTo>
                  <a:pt x="93472" y="414883"/>
                </a:lnTo>
                <a:lnTo>
                  <a:pt x="715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0439" y="922609"/>
            <a:ext cx="64135" cy="43180"/>
          </a:xfrm>
          <a:custGeom>
            <a:avLst/>
            <a:gdLst/>
            <a:ahLst/>
            <a:cxnLst/>
            <a:rect l="l" t="t" r="r" b="b"/>
            <a:pathLst>
              <a:path w="64134" h="43180">
                <a:moveTo>
                  <a:pt x="58516" y="0"/>
                </a:moveTo>
                <a:lnTo>
                  <a:pt x="13269" y="26189"/>
                </a:lnTo>
                <a:lnTo>
                  <a:pt x="0" y="42797"/>
                </a:lnTo>
                <a:lnTo>
                  <a:pt x="6306" y="36132"/>
                </a:lnTo>
                <a:lnTo>
                  <a:pt x="14452" y="29193"/>
                </a:lnTo>
                <a:lnTo>
                  <a:pt x="30919" y="19292"/>
                </a:lnTo>
                <a:lnTo>
                  <a:pt x="44359" y="16127"/>
                </a:lnTo>
                <a:lnTo>
                  <a:pt x="63783" y="16127"/>
                </a:lnTo>
                <a:lnTo>
                  <a:pt x="64125" y="2966"/>
                </a:lnTo>
                <a:lnTo>
                  <a:pt x="61077" y="667"/>
                </a:lnTo>
                <a:lnTo>
                  <a:pt x="58516" y="0"/>
                </a:lnTo>
                <a:close/>
              </a:path>
              <a:path w="64134" h="43180">
                <a:moveTo>
                  <a:pt x="63783" y="16127"/>
                </a:moveTo>
                <a:lnTo>
                  <a:pt x="44359" y="16127"/>
                </a:lnTo>
                <a:lnTo>
                  <a:pt x="54477" y="17314"/>
                </a:lnTo>
                <a:lnTo>
                  <a:pt x="60977" y="20470"/>
                </a:lnTo>
                <a:lnTo>
                  <a:pt x="63564" y="23213"/>
                </a:lnTo>
                <a:lnTo>
                  <a:pt x="63592" y="23477"/>
                </a:lnTo>
                <a:lnTo>
                  <a:pt x="63783" y="16127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1675B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91594" y="803121"/>
            <a:ext cx="398907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marR="5080" indent="-149860">
              <a:lnSpc>
                <a:spcPct val="102600"/>
              </a:lnSpc>
              <a:buClr>
                <a:srgbClr val="F78E1E"/>
              </a:buClr>
              <a:buSzPct val="138461"/>
              <a:buFont typeface="Calibri"/>
              <a:buChar char="•"/>
              <a:tabLst>
                <a:tab pos="163195" algn="l"/>
              </a:tabLst>
            </a:pP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Always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kee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short-actin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rescu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medicin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I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ca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giv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fas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relie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whe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symptom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ge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worse.</a:t>
            </a:r>
            <a:endParaRPr sz="1300">
              <a:latin typeface="Calibri"/>
              <a:cs typeface="Calibri"/>
            </a:endParaRPr>
          </a:p>
          <a:p>
            <a:pPr marL="162560" marR="17145" indent="-149860">
              <a:lnSpc>
                <a:spcPct val="102600"/>
              </a:lnSpc>
              <a:spcBef>
                <a:spcPts val="59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16319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think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stop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using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maintenance 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once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feel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better.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likely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reason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fee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better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airway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stil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nee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da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treat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stop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medicine.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4655" y="5471883"/>
            <a:ext cx="9248775" cy="259079"/>
          </a:xfrm>
          <a:custGeom>
            <a:avLst/>
            <a:gdLst/>
            <a:ahLst/>
            <a:cxnLst/>
            <a:rect l="l" t="t" r="r" b="b"/>
            <a:pathLst>
              <a:path w="9248775" h="259079">
                <a:moveTo>
                  <a:pt x="0" y="258813"/>
                </a:moveTo>
                <a:lnTo>
                  <a:pt x="9248584" y="258813"/>
                </a:lnTo>
                <a:lnTo>
                  <a:pt x="9248584" y="0"/>
                </a:lnTo>
                <a:lnTo>
                  <a:pt x="0" y="0"/>
                </a:lnTo>
                <a:lnTo>
                  <a:pt x="0" y="258813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658" y="5471881"/>
            <a:ext cx="9256395" cy="259079"/>
          </a:xfrm>
          <a:custGeom>
            <a:avLst/>
            <a:gdLst/>
            <a:ahLst/>
            <a:cxnLst/>
            <a:rect l="l" t="t" r="r" b="b"/>
            <a:pathLst>
              <a:path w="9256395" h="259079">
                <a:moveTo>
                  <a:pt x="0" y="258813"/>
                </a:moveTo>
                <a:lnTo>
                  <a:pt x="9255925" y="258813"/>
                </a:lnTo>
                <a:lnTo>
                  <a:pt x="9255925" y="0"/>
                </a:lnTo>
                <a:lnTo>
                  <a:pt x="0" y="0"/>
                </a:lnTo>
                <a:lnTo>
                  <a:pt x="0" y="258813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655" y="5996457"/>
            <a:ext cx="9248775" cy="259079"/>
          </a:xfrm>
          <a:custGeom>
            <a:avLst/>
            <a:gdLst/>
            <a:ahLst/>
            <a:cxnLst/>
            <a:rect l="l" t="t" r="r" b="b"/>
            <a:pathLst>
              <a:path w="9248775" h="259079">
                <a:moveTo>
                  <a:pt x="0" y="258813"/>
                </a:moveTo>
                <a:lnTo>
                  <a:pt x="9248584" y="258813"/>
                </a:lnTo>
                <a:lnTo>
                  <a:pt x="9248584" y="0"/>
                </a:lnTo>
                <a:lnTo>
                  <a:pt x="0" y="0"/>
                </a:lnTo>
                <a:lnTo>
                  <a:pt x="0" y="258813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4658" y="5996454"/>
            <a:ext cx="9256395" cy="259079"/>
          </a:xfrm>
          <a:custGeom>
            <a:avLst/>
            <a:gdLst/>
            <a:ahLst/>
            <a:cxnLst/>
            <a:rect l="l" t="t" r="r" b="b"/>
            <a:pathLst>
              <a:path w="9256395" h="259079">
                <a:moveTo>
                  <a:pt x="0" y="258813"/>
                </a:moveTo>
                <a:lnTo>
                  <a:pt x="9255925" y="258813"/>
                </a:lnTo>
                <a:lnTo>
                  <a:pt x="9255925" y="0"/>
                </a:lnTo>
                <a:lnTo>
                  <a:pt x="0" y="0"/>
                </a:lnTo>
                <a:lnTo>
                  <a:pt x="0" y="258813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655" y="6526059"/>
            <a:ext cx="9248775" cy="260350"/>
          </a:xfrm>
          <a:custGeom>
            <a:avLst/>
            <a:gdLst/>
            <a:ahLst/>
            <a:cxnLst/>
            <a:rect l="l" t="t" r="r" b="b"/>
            <a:pathLst>
              <a:path w="9248775" h="260350">
                <a:moveTo>
                  <a:pt x="0" y="260273"/>
                </a:moveTo>
                <a:lnTo>
                  <a:pt x="9248584" y="260273"/>
                </a:lnTo>
                <a:lnTo>
                  <a:pt x="9248584" y="0"/>
                </a:lnTo>
                <a:lnTo>
                  <a:pt x="0" y="0"/>
                </a:lnTo>
                <a:lnTo>
                  <a:pt x="0" y="260273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658" y="6526057"/>
            <a:ext cx="9256395" cy="260350"/>
          </a:xfrm>
          <a:custGeom>
            <a:avLst/>
            <a:gdLst/>
            <a:ahLst/>
            <a:cxnLst/>
            <a:rect l="l" t="t" r="r" b="b"/>
            <a:pathLst>
              <a:path w="9256395" h="260350">
                <a:moveTo>
                  <a:pt x="0" y="260273"/>
                </a:moveTo>
                <a:lnTo>
                  <a:pt x="9255925" y="260273"/>
                </a:lnTo>
                <a:lnTo>
                  <a:pt x="9255925" y="0"/>
                </a:lnTo>
                <a:lnTo>
                  <a:pt x="0" y="0"/>
                </a:lnTo>
                <a:lnTo>
                  <a:pt x="0" y="260273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604" y="3373958"/>
            <a:ext cx="9248775" cy="256540"/>
          </a:xfrm>
          <a:custGeom>
            <a:avLst/>
            <a:gdLst/>
            <a:ahLst/>
            <a:cxnLst/>
            <a:rect l="l" t="t" r="r" b="b"/>
            <a:pathLst>
              <a:path w="9248775" h="256539">
                <a:moveTo>
                  <a:pt x="0" y="256108"/>
                </a:moveTo>
                <a:lnTo>
                  <a:pt x="9248571" y="256108"/>
                </a:lnTo>
                <a:lnTo>
                  <a:pt x="9248571" y="0"/>
                </a:lnTo>
                <a:lnTo>
                  <a:pt x="0" y="0"/>
                </a:lnTo>
                <a:lnTo>
                  <a:pt x="0" y="256108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4608" y="3373955"/>
            <a:ext cx="9256395" cy="256540"/>
          </a:xfrm>
          <a:custGeom>
            <a:avLst/>
            <a:gdLst/>
            <a:ahLst/>
            <a:cxnLst/>
            <a:rect l="l" t="t" r="r" b="b"/>
            <a:pathLst>
              <a:path w="9256395" h="256539">
                <a:moveTo>
                  <a:pt x="0" y="256108"/>
                </a:moveTo>
                <a:lnTo>
                  <a:pt x="9255925" y="256108"/>
                </a:lnTo>
                <a:lnTo>
                  <a:pt x="9255925" y="0"/>
                </a:lnTo>
                <a:lnTo>
                  <a:pt x="0" y="0"/>
                </a:lnTo>
                <a:lnTo>
                  <a:pt x="0" y="256108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604" y="3892880"/>
            <a:ext cx="9248775" cy="260985"/>
          </a:xfrm>
          <a:custGeom>
            <a:avLst/>
            <a:gdLst/>
            <a:ahLst/>
            <a:cxnLst/>
            <a:rect l="l" t="t" r="r" b="b"/>
            <a:pathLst>
              <a:path w="9248775" h="260985">
                <a:moveTo>
                  <a:pt x="0" y="260489"/>
                </a:moveTo>
                <a:lnTo>
                  <a:pt x="9248571" y="260489"/>
                </a:lnTo>
                <a:lnTo>
                  <a:pt x="9248571" y="0"/>
                </a:lnTo>
                <a:lnTo>
                  <a:pt x="0" y="0"/>
                </a:lnTo>
                <a:lnTo>
                  <a:pt x="0" y="260489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608" y="3892877"/>
            <a:ext cx="9256395" cy="260985"/>
          </a:xfrm>
          <a:custGeom>
            <a:avLst/>
            <a:gdLst/>
            <a:ahLst/>
            <a:cxnLst/>
            <a:rect l="l" t="t" r="r" b="b"/>
            <a:pathLst>
              <a:path w="9256395" h="260985">
                <a:moveTo>
                  <a:pt x="0" y="260489"/>
                </a:moveTo>
                <a:lnTo>
                  <a:pt x="9255925" y="260489"/>
                </a:lnTo>
                <a:lnTo>
                  <a:pt x="9255925" y="0"/>
                </a:lnTo>
                <a:lnTo>
                  <a:pt x="0" y="0"/>
                </a:lnTo>
                <a:lnTo>
                  <a:pt x="0" y="260489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604" y="4421301"/>
            <a:ext cx="9248775" cy="255904"/>
          </a:xfrm>
          <a:custGeom>
            <a:avLst/>
            <a:gdLst/>
            <a:ahLst/>
            <a:cxnLst/>
            <a:rect l="l" t="t" r="r" b="b"/>
            <a:pathLst>
              <a:path w="9248775" h="255904">
                <a:moveTo>
                  <a:pt x="0" y="255371"/>
                </a:moveTo>
                <a:lnTo>
                  <a:pt x="9248571" y="255371"/>
                </a:lnTo>
                <a:lnTo>
                  <a:pt x="9248571" y="0"/>
                </a:lnTo>
                <a:lnTo>
                  <a:pt x="0" y="0"/>
                </a:lnTo>
                <a:lnTo>
                  <a:pt x="0" y="255371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4608" y="4421299"/>
            <a:ext cx="9256395" cy="255904"/>
          </a:xfrm>
          <a:custGeom>
            <a:avLst/>
            <a:gdLst/>
            <a:ahLst/>
            <a:cxnLst/>
            <a:rect l="l" t="t" r="r" b="b"/>
            <a:pathLst>
              <a:path w="9256395" h="255904">
                <a:moveTo>
                  <a:pt x="0" y="255371"/>
                </a:moveTo>
                <a:lnTo>
                  <a:pt x="9255925" y="255371"/>
                </a:lnTo>
                <a:lnTo>
                  <a:pt x="9255925" y="0"/>
                </a:lnTo>
                <a:lnTo>
                  <a:pt x="0" y="0"/>
                </a:lnTo>
                <a:lnTo>
                  <a:pt x="0" y="255371"/>
                </a:lnTo>
                <a:close/>
              </a:path>
            </a:pathLst>
          </a:custGeom>
          <a:ln w="6349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4604" y="4944617"/>
            <a:ext cx="9248775" cy="255904"/>
          </a:xfrm>
          <a:custGeom>
            <a:avLst/>
            <a:gdLst/>
            <a:ahLst/>
            <a:cxnLst/>
            <a:rect l="l" t="t" r="r" b="b"/>
            <a:pathLst>
              <a:path w="9248775" h="255904">
                <a:moveTo>
                  <a:pt x="0" y="255358"/>
                </a:moveTo>
                <a:lnTo>
                  <a:pt x="9248571" y="255358"/>
                </a:lnTo>
                <a:lnTo>
                  <a:pt x="9248571" y="0"/>
                </a:lnTo>
                <a:lnTo>
                  <a:pt x="0" y="0"/>
                </a:lnTo>
                <a:lnTo>
                  <a:pt x="0" y="255358"/>
                </a:lnTo>
                <a:close/>
              </a:path>
            </a:pathLst>
          </a:custGeom>
          <a:solidFill>
            <a:srgbClr val="DBE2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608" y="4944615"/>
            <a:ext cx="9256395" cy="255904"/>
          </a:xfrm>
          <a:custGeom>
            <a:avLst/>
            <a:gdLst/>
            <a:ahLst/>
            <a:cxnLst/>
            <a:rect l="l" t="t" r="r" b="b"/>
            <a:pathLst>
              <a:path w="9256395" h="255904">
                <a:moveTo>
                  <a:pt x="0" y="255358"/>
                </a:moveTo>
                <a:lnTo>
                  <a:pt x="9255925" y="255358"/>
                </a:lnTo>
                <a:lnTo>
                  <a:pt x="9255925" y="0"/>
                </a:lnTo>
                <a:lnTo>
                  <a:pt x="0" y="0"/>
                </a:lnTo>
                <a:lnTo>
                  <a:pt x="0" y="255358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45357" y="3098876"/>
            <a:ext cx="0" cy="3973829"/>
          </a:xfrm>
          <a:custGeom>
            <a:avLst/>
            <a:gdLst/>
            <a:ahLst/>
            <a:cxnLst/>
            <a:rect l="l" t="t" r="r" b="b"/>
            <a:pathLst>
              <a:path h="3973829">
                <a:moveTo>
                  <a:pt x="0" y="0"/>
                </a:moveTo>
                <a:lnTo>
                  <a:pt x="0" y="3973473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544" y="2632966"/>
            <a:ext cx="9258935" cy="4432935"/>
          </a:xfrm>
          <a:custGeom>
            <a:avLst/>
            <a:gdLst/>
            <a:ahLst/>
            <a:cxnLst/>
            <a:rect l="l" t="t" r="r" b="b"/>
            <a:pathLst>
              <a:path w="9258935" h="4432934">
                <a:moveTo>
                  <a:pt x="0" y="0"/>
                </a:moveTo>
                <a:lnTo>
                  <a:pt x="0" y="4203763"/>
                </a:lnTo>
                <a:lnTo>
                  <a:pt x="28" y="4236367"/>
                </a:lnTo>
                <a:lnTo>
                  <a:pt x="771" y="4291974"/>
                </a:lnTo>
                <a:lnTo>
                  <a:pt x="3571" y="4335922"/>
                </a:lnTo>
                <a:lnTo>
                  <a:pt x="14630" y="4382985"/>
                </a:lnTo>
                <a:lnTo>
                  <a:pt x="49377" y="4417733"/>
                </a:lnTo>
                <a:lnTo>
                  <a:pt x="96440" y="4428791"/>
                </a:lnTo>
                <a:lnTo>
                  <a:pt x="140388" y="4431591"/>
                </a:lnTo>
                <a:lnTo>
                  <a:pt x="195995" y="4432334"/>
                </a:lnTo>
                <a:lnTo>
                  <a:pt x="228600" y="4432363"/>
                </a:lnTo>
                <a:lnTo>
                  <a:pt x="9029839" y="4432363"/>
                </a:lnTo>
                <a:lnTo>
                  <a:pt x="9091790" y="4432134"/>
                </a:lnTo>
                <a:lnTo>
                  <a:pt x="9141396" y="4430534"/>
                </a:lnTo>
                <a:lnTo>
                  <a:pt x="9180029" y="4426191"/>
                </a:lnTo>
                <a:lnTo>
                  <a:pt x="9220406" y="4411532"/>
                </a:lnTo>
                <a:lnTo>
                  <a:pt x="9248638" y="4369584"/>
                </a:lnTo>
                <a:lnTo>
                  <a:pt x="9256610" y="4315320"/>
                </a:lnTo>
                <a:lnTo>
                  <a:pt x="9258211" y="4265714"/>
                </a:lnTo>
                <a:lnTo>
                  <a:pt x="9258439" y="4203763"/>
                </a:lnTo>
                <a:lnTo>
                  <a:pt x="9258439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2564" y="2613888"/>
            <a:ext cx="9283700" cy="485140"/>
          </a:xfrm>
          <a:custGeom>
            <a:avLst/>
            <a:gdLst/>
            <a:ahLst/>
            <a:cxnLst/>
            <a:rect l="l" t="t" r="r" b="b"/>
            <a:pathLst>
              <a:path w="9283700" h="485139">
                <a:moveTo>
                  <a:pt x="0" y="484987"/>
                </a:moveTo>
                <a:lnTo>
                  <a:pt x="9283611" y="484987"/>
                </a:lnTo>
                <a:lnTo>
                  <a:pt x="9283611" y="0"/>
                </a:lnTo>
                <a:lnTo>
                  <a:pt x="0" y="0"/>
                </a:lnTo>
                <a:lnTo>
                  <a:pt x="0" y="484987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0395" y="2689564"/>
            <a:ext cx="0" cy="4380865"/>
          </a:xfrm>
          <a:custGeom>
            <a:avLst/>
            <a:gdLst/>
            <a:ahLst/>
            <a:cxnLst/>
            <a:rect l="l" t="t" r="r" b="b"/>
            <a:pathLst>
              <a:path h="4380865">
                <a:moveTo>
                  <a:pt x="0" y="0"/>
                </a:moveTo>
                <a:lnTo>
                  <a:pt x="0" y="4380712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64529" y="2703957"/>
            <a:ext cx="0" cy="4370070"/>
          </a:xfrm>
          <a:custGeom>
            <a:avLst/>
            <a:gdLst/>
            <a:ahLst/>
            <a:cxnLst/>
            <a:rect l="l" t="t" r="r" b="b"/>
            <a:pathLst>
              <a:path h="4370070">
                <a:moveTo>
                  <a:pt x="0" y="0"/>
                </a:moveTo>
                <a:lnTo>
                  <a:pt x="0" y="4369536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66156" y="2686401"/>
            <a:ext cx="0" cy="4380230"/>
          </a:xfrm>
          <a:custGeom>
            <a:avLst/>
            <a:gdLst/>
            <a:ahLst/>
            <a:cxnLst/>
            <a:rect l="l" t="t" r="r" b="b"/>
            <a:pathLst>
              <a:path h="4380230">
                <a:moveTo>
                  <a:pt x="0" y="0"/>
                </a:moveTo>
                <a:lnTo>
                  <a:pt x="0" y="4379899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1258" y="261372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92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64827" y="2619460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3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45468" y="2613935"/>
            <a:ext cx="0" cy="483234"/>
          </a:xfrm>
          <a:custGeom>
            <a:avLst/>
            <a:gdLst/>
            <a:ahLst/>
            <a:cxnLst/>
            <a:rect l="l" t="t" r="r" b="b"/>
            <a:pathLst>
              <a:path h="483235">
                <a:moveTo>
                  <a:pt x="0" y="0"/>
                </a:moveTo>
                <a:lnTo>
                  <a:pt x="0" y="48309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66629" y="2613985"/>
            <a:ext cx="0" cy="482600"/>
          </a:xfrm>
          <a:custGeom>
            <a:avLst/>
            <a:gdLst/>
            <a:ahLst/>
            <a:cxnLst/>
            <a:rect l="l" t="t" r="r" b="b"/>
            <a:pathLst>
              <a:path h="482600">
                <a:moveTo>
                  <a:pt x="0" y="0"/>
                </a:moveTo>
                <a:lnTo>
                  <a:pt x="0" y="4822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9279" y="2689557"/>
            <a:ext cx="0" cy="4377690"/>
          </a:xfrm>
          <a:custGeom>
            <a:avLst/>
            <a:gdLst/>
            <a:ahLst/>
            <a:cxnLst/>
            <a:rect l="l" t="t" r="r" b="b"/>
            <a:pathLst>
              <a:path h="4377690">
                <a:moveTo>
                  <a:pt x="0" y="0"/>
                </a:moveTo>
                <a:lnTo>
                  <a:pt x="0" y="4377664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9279" y="2602382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4">
                <a:moveTo>
                  <a:pt x="0" y="0"/>
                </a:moveTo>
                <a:lnTo>
                  <a:pt x="0" y="49339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90342" y="2670843"/>
            <a:ext cx="131699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29" marR="5080" indent="-240665">
              <a:lnSpc>
                <a:spcPct val="100000"/>
              </a:lnSpc>
            </a:pP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Medicine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84497" y="2671009"/>
            <a:ext cx="76327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 indent="-160655">
              <a:lnSpc>
                <a:spcPct val="100000"/>
              </a:lnSpc>
            </a:pP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67173" y="2671009"/>
            <a:ext cx="50609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</a:pP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24359" y="2671009"/>
            <a:ext cx="71183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0">
              <a:lnSpc>
                <a:spcPct val="100000"/>
              </a:lnSpc>
            </a:pP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81760" y="2671009"/>
            <a:ext cx="59817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Dates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7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Refill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Rx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57576" y="2662258"/>
            <a:ext cx="13779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3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Instructions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13247" y="7364094"/>
            <a:ext cx="4249420" cy="0"/>
          </a:xfrm>
          <a:custGeom>
            <a:avLst/>
            <a:gdLst/>
            <a:ahLst/>
            <a:cxnLst/>
            <a:rect l="l" t="t" r="r" b="b"/>
            <a:pathLst>
              <a:path w="4249420">
                <a:moveTo>
                  <a:pt x="0" y="0"/>
                </a:moveTo>
                <a:lnTo>
                  <a:pt x="4248924" y="0"/>
                </a:lnTo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1675B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1675B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413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297" y="317474"/>
            <a:ext cx="790651" cy="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077" y="317474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4"/>
                </a:lnTo>
                <a:lnTo>
                  <a:pt x="682732" y="682720"/>
                </a:lnTo>
                <a:lnTo>
                  <a:pt x="722707" y="636119"/>
                </a:lnTo>
                <a:lnTo>
                  <a:pt x="755231" y="583716"/>
                </a:lnTo>
                <a:lnTo>
                  <a:pt x="779482" y="526333"/>
                </a:lnTo>
                <a:lnTo>
                  <a:pt x="794636" y="464794"/>
                </a:lnTo>
                <a:lnTo>
                  <a:pt x="799871" y="399922"/>
                </a:lnTo>
                <a:lnTo>
                  <a:pt x="798545" y="367123"/>
                </a:lnTo>
                <a:lnTo>
                  <a:pt x="788248" y="303818"/>
                </a:lnTo>
                <a:lnTo>
                  <a:pt x="768442" y="244257"/>
                </a:lnTo>
                <a:lnTo>
                  <a:pt x="739951" y="189263"/>
                </a:lnTo>
                <a:lnTo>
                  <a:pt x="703599" y="139659"/>
                </a:lnTo>
                <a:lnTo>
                  <a:pt x="660209" y="96270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0"/>
                </a:lnTo>
                <a:lnTo>
                  <a:pt x="96271" y="139659"/>
                </a:lnTo>
                <a:lnTo>
                  <a:pt x="59919" y="189263"/>
                </a:lnTo>
                <a:lnTo>
                  <a:pt x="31428" y="244257"/>
                </a:lnTo>
                <a:lnTo>
                  <a:pt x="11623" y="303818"/>
                </a:lnTo>
                <a:lnTo>
                  <a:pt x="1325" y="367123"/>
                </a:lnTo>
                <a:lnTo>
                  <a:pt x="0" y="399922"/>
                </a:lnTo>
                <a:lnTo>
                  <a:pt x="1325" y="432723"/>
                </a:lnTo>
                <a:lnTo>
                  <a:pt x="11623" y="496032"/>
                </a:lnTo>
                <a:lnTo>
                  <a:pt x="31428" y="555596"/>
                </a:lnTo>
                <a:lnTo>
                  <a:pt x="59919" y="610592"/>
                </a:lnTo>
                <a:lnTo>
                  <a:pt x="96271" y="660196"/>
                </a:lnTo>
                <a:lnTo>
                  <a:pt x="139661" y="703587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4E85C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84444" y="1358245"/>
            <a:ext cx="3768725" cy="405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f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u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ofte</a:t>
            </a:r>
            <a:r>
              <a:rPr sz="1300" b="1" i="1" spc="-50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forge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tak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medicine: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8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Wear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watch.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Set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alarm.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Leave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yourself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note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bathroom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mirror.</a:t>
            </a:r>
            <a:endParaRPr sz="1300">
              <a:latin typeface="Calibri"/>
              <a:cs typeface="Calibri"/>
            </a:endParaRPr>
          </a:p>
          <a:p>
            <a:pPr marL="492759" marR="5080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Keep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maintenance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place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see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day.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78E1E"/>
              </a:buClr>
              <a:buFont typeface="Calibri"/>
              <a:buChar char="•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78E1E"/>
              </a:buClr>
              <a:buFont typeface="Calibri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f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u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forge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30" dirty="0">
                <a:solidFill>
                  <a:srgbClr val="0067B1"/>
                </a:solidFill>
                <a:latin typeface="Calibri"/>
                <a:cs typeface="Calibri"/>
              </a:rPr>
              <a:t>refil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l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25" dirty="0">
                <a:solidFill>
                  <a:srgbClr val="0067B1"/>
                </a:solidFill>
                <a:latin typeface="Calibri"/>
                <a:cs typeface="Calibri"/>
              </a:rPr>
              <a:t>medicin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time:</a:t>
            </a:r>
            <a:endParaRPr sz="1300">
              <a:latin typeface="Calibri"/>
              <a:cs typeface="Calibri"/>
            </a:endParaRPr>
          </a:p>
          <a:p>
            <a:pPr marL="492759" marR="191770" indent="-160020">
              <a:lnSpc>
                <a:spcPct val="102600"/>
              </a:lnSpc>
              <a:spcBef>
                <a:spcPts val="79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Write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“refill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medicine”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calendar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week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run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out.</a:t>
            </a:r>
            <a:endParaRPr sz="1300">
              <a:latin typeface="Calibri"/>
              <a:cs typeface="Calibri"/>
            </a:endParaRPr>
          </a:p>
          <a:p>
            <a:pPr marL="492759" marR="445134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has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one,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dose-counter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keep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track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doses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left.</a:t>
            </a:r>
            <a:endParaRPr sz="1300">
              <a:latin typeface="Calibri"/>
              <a:cs typeface="Calibri"/>
            </a:endParaRPr>
          </a:p>
          <a:p>
            <a:pPr marL="492759" marR="527685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sure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enough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refills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last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until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next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visit.</a:t>
            </a:r>
            <a:endParaRPr sz="1300">
              <a:latin typeface="Calibri"/>
              <a:cs typeface="Calibri"/>
            </a:endParaRPr>
          </a:p>
          <a:p>
            <a:pPr marL="492759" marR="1816735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pharmacy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send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reminders</a:t>
            </a:r>
            <a:endParaRPr sz="1300">
              <a:latin typeface="Calibri"/>
              <a:cs typeface="Calibri"/>
            </a:endParaRPr>
          </a:p>
          <a:p>
            <a:pPr marL="492759">
              <a:lnSpc>
                <a:spcPct val="100000"/>
              </a:lnSpc>
              <a:spcBef>
                <a:spcPts val="40"/>
              </a:spcBef>
            </a:pP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refill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prescription.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55956" y="4919764"/>
            <a:ext cx="1657127" cy="1213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5928" y="4919764"/>
            <a:ext cx="1657350" cy="1213485"/>
          </a:xfrm>
          <a:custGeom>
            <a:avLst/>
            <a:gdLst/>
            <a:ahLst/>
            <a:cxnLst/>
            <a:rect l="l" t="t" r="r" b="b"/>
            <a:pathLst>
              <a:path w="1657350" h="1213485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228599"/>
                </a:lnTo>
                <a:lnTo>
                  <a:pt x="0" y="984554"/>
                </a:lnTo>
                <a:lnTo>
                  <a:pt x="228" y="1046505"/>
                </a:lnTo>
                <a:lnTo>
                  <a:pt x="1828" y="1096111"/>
                </a:lnTo>
                <a:lnTo>
                  <a:pt x="6172" y="1134744"/>
                </a:lnTo>
                <a:lnTo>
                  <a:pt x="20831" y="1175121"/>
                </a:lnTo>
                <a:lnTo>
                  <a:pt x="62779" y="1203353"/>
                </a:lnTo>
                <a:lnTo>
                  <a:pt x="117043" y="1211325"/>
                </a:lnTo>
                <a:lnTo>
                  <a:pt x="166649" y="1212926"/>
                </a:lnTo>
                <a:lnTo>
                  <a:pt x="228600" y="1213154"/>
                </a:lnTo>
                <a:lnTo>
                  <a:pt x="1428584" y="1213154"/>
                </a:lnTo>
                <a:lnTo>
                  <a:pt x="1490535" y="1212926"/>
                </a:lnTo>
                <a:lnTo>
                  <a:pt x="1540141" y="1211326"/>
                </a:lnTo>
                <a:lnTo>
                  <a:pt x="1578775" y="1206982"/>
                </a:lnTo>
                <a:lnTo>
                  <a:pt x="1619151" y="1192323"/>
                </a:lnTo>
                <a:lnTo>
                  <a:pt x="1647383" y="1150375"/>
                </a:lnTo>
                <a:lnTo>
                  <a:pt x="1655356" y="1096111"/>
                </a:lnTo>
                <a:lnTo>
                  <a:pt x="1656956" y="1046505"/>
                </a:lnTo>
                <a:lnTo>
                  <a:pt x="1657184" y="984554"/>
                </a:lnTo>
                <a:lnTo>
                  <a:pt x="1657184" y="228599"/>
                </a:lnTo>
                <a:lnTo>
                  <a:pt x="1656956" y="166649"/>
                </a:lnTo>
                <a:lnTo>
                  <a:pt x="1655356" y="117043"/>
                </a:lnTo>
                <a:lnTo>
                  <a:pt x="1651012" y="78409"/>
                </a:lnTo>
                <a:lnTo>
                  <a:pt x="1636353" y="38033"/>
                </a:lnTo>
                <a:lnTo>
                  <a:pt x="1594405" y="9801"/>
                </a:lnTo>
                <a:lnTo>
                  <a:pt x="1540141" y="1828"/>
                </a:lnTo>
                <a:lnTo>
                  <a:pt x="1490535" y="228"/>
                </a:lnTo>
                <a:lnTo>
                  <a:pt x="1428584" y="0"/>
                </a:lnTo>
                <a:lnTo>
                  <a:pt x="228600" y="0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7512" y="5342654"/>
            <a:ext cx="3394710" cy="175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spc="0" dirty="0">
                <a:solidFill>
                  <a:srgbClr val="0067B1"/>
                </a:solidFill>
                <a:latin typeface="Calibri"/>
                <a:cs typeface="Calibri"/>
              </a:rPr>
              <a:t>Th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ke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50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s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0" dirty="0">
                <a:solidFill>
                  <a:srgbClr val="0067B1"/>
                </a:solidFill>
                <a:latin typeface="Calibri"/>
                <a:cs typeface="Calibri"/>
              </a:rPr>
              <a:t>creat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a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routin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tha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0" dirty="0">
                <a:solidFill>
                  <a:srgbClr val="0067B1"/>
                </a:solidFill>
                <a:latin typeface="Calibri"/>
                <a:cs typeface="Calibri"/>
              </a:rPr>
              <a:t>fit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6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0" dirty="0">
                <a:solidFill>
                  <a:srgbClr val="0067B1"/>
                </a:solidFill>
                <a:latin typeface="Calibri"/>
                <a:cs typeface="Calibri"/>
              </a:rPr>
              <a:t>life:</a:t>
            </a:r>
            <a:endParaRPr sz="1300">
              <a:latin typeface="Calibri"/>
              <a:cs typeface="Calibri"/>
            </a:endParaRPr>
          </a:p>
          <a:p>
            <a:pPr marL="492759" marR="5080" indent="-160020" algn="just">
              <a:lnSpc>
                <a:spcPct val="102600"/>
              </a:lnSpc>
              <a:spcBef>
                <a:spcPts val="79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Try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maintenance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around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same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daily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habits,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such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morning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brushing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teeth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evening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around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dinnertime.</a:t>
            </a:r>
            <a:endParaRPr sz="1300">
              <a:latin typeface="Calibri"/>
              <a:cs typeface="Calibri"/>
            </a:endParaRPr>
          </a:p>
          <a:p>
            <a:pPr marL="492759" marR="12700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there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take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less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often.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simpler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schedule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8493" y="4560493"/>
            <a:ext cx="3908425" cy="0"/>
          </a:xfrm>
          <a:custGeom>
            <a:avLst/>
            <a:gdLst/>
            <a:ahLst/>
            <a:cxnLst/>
            <a:rect l="l" t="t" r="r" b="b"/>
            <a:pathLst>
              <a:path w="3908425">
                <a:moveTo>
                  <a:pt x="0" y="0"/>
                </a:moveTo>
                <a:lnTo>
                  <a:pt x="3908171" y="0"/>
                </a:lnTo>
              </a:path>
            </a:pathLst>
          </a:custGeom>
          <a:ln w="16510">
            <a:solidFill>
              <a:srgbClr val="F78E1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8708" y="4560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1555" y="45604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6662" y="2740786"/>
            <a:ext cx="3908425" cy="0"/>
          </a:xfrm>
          <a:custGeom>
            <a:avLst/>
            <a:gdLst/>
            <a:ahLst/>
            <a:cxnLst/>
            <a:rect l="l" t="t" r="r" b="b"/>
            <a:pathLst>
              <a:path w="3908425">
                <a:moveTo>
                  <a:pt x="0" y="0"/>
                </a:moveTo>
                <a:lnTo>
                  <a:pt x="3908171" y="0"/>
                </a:lnTo>
              </a:path>
            </a:pathLst>
          </a:custGeom>
          <a:ln w="16510">
            <a:solidFill>
              <a:srgbClr val="F78E1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6877" y="27407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79724" y="27407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7512" y="1247010"/>
            <a:ext cx="4009390" cy="308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0225">
              <a:lnSpc>
                <a:spcPct val="100000"/>
              </a:lnSpc>
            </a:pPr>
            <a:r>
              <a:rPr sz="2100" b="1" spc="-75" dirty="0">
                <a:solidFill>
                  <a:srgbClr val="F78E1E"/>
                </a:solidFill>
                <a:latin typeface="Calibri"/>
                <a:cs typeface="Calibri"/>
              </a:rPr>
              <a:t>What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30" dirty="0">
                <a:solidFill>
                  <a:srgbClr val="F78E1E"/>
                </a:solidFill>
                <a:latin typeface="Calibri"/>
                <a:cs typeface="Calibri"/>
              </a:rPr>
              <a:t>Will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78E1E"/>
                </a:solidFill>
                <a:latin typeface="Calibri"/>
                <a:cs typeface="Calibri"/>
              </a:rPr>
              <a:t>Work?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15399"/>
              </a:lnSpc>
              <a:spcBef>
                <a:spcPts val="760"/>
              </a:spcBef>
            </a:pP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Taking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COPD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directed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most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important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things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manage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COPD.</a:t>
            </a:r>
            <a:endParaRPr sz="1300">
              <a:latin typeface="Calibri"/>
              <a:cs typeface="Calibri"/>
            </a:endParaRPr>
          </a:p>
          <a:p>
            <a:pPr marL="12700" marR="662940">
              <a:lnSpc>
                <a:spcPct val="115399"/>
              </a:lnSpc>
              <a:spcBef>
                <a:spcPts val="720"/>
              </a:spcBef>
            </a:pP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No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takin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dail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maintenanc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25" dirty="0">
                <a:solidFill>
                  <a:srgbClr val="0067B1"/>
                </a:solidFill>
                <a:latin typeface="Calibri"/>
                <a:cs typeface="Calibri"/>
              </a:rPr>
              <a:t>medicin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35" dirty="0">
                <a:solidFill>
                  <a:srgbClr val="0067B1"/>
                </a:solidFill>
                <a:latin typeface="Calibri"/>
                <a:cs typeface="Calibri"/>
              </a:rPr>
              <a:t>as</a:t>
            </a:r>
            <a:r>
              <a:rPr sz="1300" b="1" i="1" spc="3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15" dirty="0">
                <a:solidFill>
                  <a:srgbClr val="0067B1"/>
                </a:solidFill>
                <a:latin typeface="Calibri"/>
                <a:cs typeface="Calibri"/>
              </a:rPr>
              <a:t>directe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b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provide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means: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83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medicine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way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should.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breathe.</a:t>
            </a:r>
            <a:endParaRPr sz="1300">
              <a:latin typeface="Calibri"/>
              <a:cs typeface="Calibri"/>
            </a:endParaRPr>
          </a:p>
          <a:p>
            <a:pPr marL="492759" marR="80010" indent="-160020">
              <a:lnSpc>
                <a:spcPct val="102600"/>
              </a:lnSpc>
              <a:spcBef>
                <a:spcPts val="30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often.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symptoms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severe.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Simple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Calibri"/>
                <a:cs typeface="Calibri"/>
              </a:rPr>
              <a:t>tasks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harder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do.</a:t>
            </a:r>
            <a:endParaRPr sz="1300">
              <a:latin typeface="Calibri"/>
              <a:cs typeface="Calibri"/>
            </a:endParaRPr>
          </a:p>
          <a:p>
            <a:pPr marL="492759" indent="-160020">
              <a:lnSpc>
                <a:spcPct val="100000"/>
              </a:lnSpc>
              <a:spcBef>
                <a:spcPts val="34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493395" algn="l"/>
              </a:tabLst>
            </a:pP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lung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function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get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worse.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5329" y="942172"/>
            <a:ext cx="33267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40" dirty="0">
                <a:solidFill>
                  <a:srgbClr val="0067B1"/>
                </a:solidFill>
                <a:latin typeface="Calibri"/>
                <a:cs typeface="Calibri"/>
              </a:rPr>
              <a:t>Sticking</a:t>
            </a:r>
            <a:r>
              <a:rPr sz="2100" b="1" spc="3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spc="-55" dirty="0">
                <a:solidFill>
                  <a:srgbClr val="0067B1"/>
                </a:solidFill>
                <a:latin typeface="Calibri"/>
                <a:cs typeface="Calibri"/>
              </a:rPr>
              <a:t>With</a:t>
            </a:r>
            <a:r>
              <a:rPr sz="2100" b="1" spc="3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spc="-85" dirty="0">
                <a:solidFill>
                  <a:srgbClr val="0067B1"/>
                </a:solidFill>
                <a:latin typeface="Calibri"/>
                <a:cs typeface="Calibri"/>
              </a:rPr>
              <a:t>My</a:t>
            </a:r>
            <a:r>
              <a:rPr sz="2100" b="1" spc="3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67B1"/>
                </a:solidFill>
                <a:latin typeface="Calibri"/>
                <a:cs typeface="Calibri"/>
              </a:rPr>
              <a:t>Medicine</a:t>
            </a:r>
            <a:r>
              <a:rPr sz="2100" b="1" spc="-17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spc="190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02500" y="6390824"/>
            <a:ext cx="3986529" cy="728980"/>
          </a:xfrm>
          <a:custGeom>
            <a:avLst/>
            <a:gdLst/>
            <a:ahLst/>
            <a:cxnLst/>
            <a:rect l="l" t="t" r="r" b="b"/>
            <a:pathLst>
              <a:path w="3986529" h="728979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571878"/>
                </a:lnTo>
                <a:lnTo>
                  <a:pt x="594" y="616364"/>
                </a:lnTo>
                <a:lnTo>
                  <a:pt x="4914" y="665947"/>
                </a:lnTo>
                <a:lnTo>
                  <a:pt x="22837" y="705815"/>
                </a:lnTo>
                <a:lnTo>
                  <a:pt x="62704" y="723737"/>
                </a:lnTo>
                <a:lnTo>
                  <a:pt x="112288" y="728057"/>
                </a:lnTo>
                <a:lnTo>
                  <a:pt x="156773" y="728652"/>
                </a:lnTo>
                <a:lnTo>
                  <a:pt x="3829570" y="728652"/>
                </a:lnTo>
                <a:lnTo>
                  <a:pt x="3853047" y="728492"/>
                </a:lnTo>
                <a:lnTo>
                  <a:pt x="3892732" y="727212"/>
                </a:lnTo>
                <a:lnTo>
                  <a:pt x="3936144" y="720834"/>
                </a:lnTo>
                <a:lnTo>
                  <a:pt x="3969702" y="698248"/>
                </a:lnTo>
                <a:lnTo>
                  <a:pt x="3983509" y="651522"/>
                </a:lnTo>
                <a:lnTo>
                  <a:pt x="3986184" y="595355"/>
                </a:lnTo>
                <a:lnTo>
                  <a:pt x="3986344" y="571878"/>
                </a:lnTo>
                <a:lnTo>
                  <a:pt x="3986344" y="156796"/>
                </a:lnTo>
                <a:lnTo>
                  <a:pt x="3985750" y="112311"/>
                </a:lnTo>
                <a:lnTo>
                  <a:pt x="3981429" y="62727"/>
                </a:lnTo>
                <a:lnTo>
                  <a:pt x="3963507" y="22860"/>
                </a:lnTo>
                <a:lnTo>
                  <a:pt x="3923639" y="4937"/>
                </a:lnTo>
                <a:lnTo>
                  <a:pt x="3874056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FFEED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02478" y="6390824"/>
            <a:ext cx="3986529" cy="728980"/>
          </a:xfrm>
          <a:custGeom>
            <a:avLst/>
            <a:gdLst/>
            <a:ahLst/>
            <a:cxnLst/>
            <a:rect l="l" t="t" r="r" b="b"/>
            <a:pathLst>
              <a:path w="3986529" h="728979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545795"/>
                </a:lnTo>
                <a:lnTo>
                  <a:pt x="182" y="595355"/>
                </a:lnTo>
                <a:lnTo>
                  <a:pt x="1463" y="635040"/>
                </a:lnTo>
                <a:lnTo>
                  <a:pt x="7840" y="678451"/>
                </a:lnTo>
                <a:lnTo>
                  <a:pt x="30426" y="712010"/>
                </a:lnTo>
                <a:lnTo>
                  <a:pt x="77152" y="725817"/>
                </a:lnTo>
                <a:lnTo>
                  <a:pt x="133319" y="728492"/>
                </a:lnTo>
                <a:lnTo>
                  <a:pt x="182879" y="728675"/>
                </a:lnTo>
                <a:lnTo>
                  <a:pt x="3803510" y="728675"/>
                </a:lnTo>
                <a:lnTo>
                  <a:pt x="3853070" y="728492"/>
                </a:lnTo>
                <a:lnTo>
                  <a:pt x="3892755" y="727212"/>
                </a:lnTo>
                <a:lnTo>
                  <a:pt x="3936166" y="720834"/>
                </a:lnTo>
                <a:lnTo>
                  <a:pt x="3969725" y="698248"/>
                </a:lnTo>
                <a:lnTo>
                  <a:pt x="3983532" y="651522"/>
                </a:lnTo>
                <a:lnTo>
                  <a:pt x="3986207" y="595355"/>
                </a:lnTo>
                <a:lnTo>
                  <a:pt x="3986390" y="545795"/>
                </a:lnTo>
                <a:lnTo>
                  <a:pt x="3986390" y="182880"/>
                </a:lnTo>
                <a:lnTo>
                  <a:pt x="3986207" y="133319"/>
                </a:lnTo>
                <a:lnTo>
                  <a:pt x="3984927" y="93634"/>
                </a:lnTo>
                <a:lnTo>
                  <a:pt x="3978549" y="50223"/>
                </a:lnTo>
                <a:lnTo>
                  <a:pt x="3955963" y="16664"/>
                </a:lnTo>
                <a:lnTo>
                  <a:pt x="3909237" y="2857"/>
                </a:lnTo>
                <a:lnTo>
                  <a:pt x="3853070" y="182"/>
                </a:lnTo>
                <a:lnTo>
                  <a:pt x="3803510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32450" y="6556349"/>
            <a:ext cx="334899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Wor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k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wit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h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healthcar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provide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fin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ways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tak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COP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D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medicin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ever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da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a</a:t>
            </a:r>
            <a:r>
              <a:rPr sz="1300" b="1" i="1" spc="10" dirty="0">
                <a:solidFill>
                  <a:srgbClr val="0067B1"/>
                </a:solidFill>
                <a:latin typeface="Calibri"/>
                <a:cs typeface="Calibri"/>
              </a:rPr>
              <a:t>s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directed.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7299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0" y="7772400"/>
                </a:moveTo>
                <a:lnTo>
                  <a:pt x="5029200" y="7772400"/>
                </a:lnTo>
                <a:lnTo>
                  <a:pt x="5029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78E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427012"/>
            <a:ext cx="4343400" cy="0"/>
          </a:xfrm>
          <a:custGeom>
            <a:avLst/>
            <a:gdLst/>
            <a:ahLst/>
            <a:cxnLst/>
            <a:rect l="l" t="t" r="r" b="b"/>
            <a:pathLst>
              <a:path w="4343400">
                <a:moveTo>
                  <a:pt x="0" y="0"/>
                </a:moveTo>
                <a:lnTo>
                  <a:pt x="4343400" y="0"/>
                </a:lnTo>
              </a:path>
            </a:pathLst>
          </a:custGeom>
          <a:ln w="63500">
            <a:solidFill>
              <a:srgbClr val="7299C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390646"/>
            <a:ext cx="4777740" cy="0"/>
          </a:xfrm>
          <a:custGeom>
            <a:avLst/>
            <a:gdLst/>
            <a:ahLst/>
            <a:cxnLst/>
            <a:rect l="l" t="t" r="r" b="b"/>
            <a:pathLst>
              <a:path w="4777740">
                <a:moveTo>
                  <a:pt x="0" y="0"/>
                </a:moveTo>
                <a:lnTo>
                  <a:pt x="4777613" y="0"/>
                </a:lnTo>
              </a:path>
            </a:pathLst>
          </a:custGeom>
          <a:ln w="999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597" y="463550"/>
            <a:ext cx="9601200" cy="7308850"/>
          </a:xfrm>
          <a:custGeom>
            <a:avLst/>
            <a:gdLst/>
            <a:ahLst/>
            <a:cxnLst/>
            <a:rect l="l" t="t" r="r" b="b"/>
            <a:pathLst>
              <a:path w="9601200" h="7308850">
                <a:moveTo>
                  <a:pt x="182943" y="0"/>
                </a:moveTo>
                <a:lnTo>
                  <a:pt x="133365" y="182"/>
                </a:lnTo>
                <a:lnTo>
                  <a:pt x="93667" y="1463"/>
                </a:lnTo>
                <a:lnTo>
                  <a:pt x="50240" y="7840"/>
                </a:lnTo>
                <a:lnTo>
                  <a:pt x="16670" y="30426"/>
                </a:lnTo>
                <a:lnTo>
                  <a:pt x="2858" y="77152"/>
                </a:lnTo>
                <a:lnTo>
                  <a:pt x="182" y="133319"/>
                </a:lnTo>
                <a:lnTo>
                  <a:pt x="0" y="7308850"/>
                </a:lnTo>
                <a:lnTo>
                  <a:pt x="9601200" y="7308850"/>
                </a:lnTo>
                <a:lnTo>
                  <a:pt x="9601177" y="156796"/>
                </a:lnTo>
                <a:lnTo>
                  <a:pt x="9600582" y="112311"/>
                </a:lnTo>
                <a:lnTo>
                  <a:pt x="9596260" y="62727"/>
                </a:lnTo>
                <a:lnTo>
                  <a:pt x="9578333" y="22860"/>
                </a:lnTo>
                <a:lnTo>
                  <a:pt x="9538454" y="4937"/>
                </a:lnTo>
                <a:lnTo>
                  <a:pt x="9488857" y="617"/>
                </a:lnTo>
                <a:lnTo>
                  <a:pt x="182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948" y="463550"/>
            <a:ext cx="182880" cy="7308850"/>
          </a:xfrm>
          <a:custGeom>
            <a:avLst/>
            <a:gdLst/>
            <a:ahLst/>
            <a:cxnLst/>
            <a:rect l="l" t="t" r="r" b="b"/>
            <a:pathLst>
              <a:path w="182879" h="730885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7308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28" y="463550"/>
            <a:ext cx="9415145" cy="7308850"/>
          </a:xfrm>
          <a:custGeom>
            <a:avLst/>
            <a:gdLst/>
            <a:ahLst/>
            <a:cxnLst/>
            <a:rect l="l" t="t" r="r" b="b"/>
            <a:pathLst>
              <a:path w="9415145" h="7308850">
                <a:moveTo>
                  <a:pt x="9414764" y="7308850"/>
                </a:moveTo>
                <a:lnTo>
                  <a:pt x="9414764" y="182880"/>
                </a:lnTo>
                <a:lnTo>
                  <a:pt x="9414741" y="156796"/>
                </a:lnTo>
                <a:lnTo>
                  <a:pt x="9414146" y="112311"/>
                </a:lnTo>
                <a:lnTo>
                  <a:pt x="9409826" y="62727"/>
                </a:lnTo>
                <a:lnTo>
                  <a:pt x="9391904" y="22860"/>
                </a:lnTo>
                <a:lnTo>
                  <a:pt x="9352036" y="4937"/>
                </a:lnTo>
                <a:lnTo>
                  <a:pt x="9302452" y="617"/>
                </a:lnTo>
                <a:lnTo>
                  <a:pt x="9257967" y="22"/>
                </a:lnTo>
                <a:lnTo>
                  <a:pt x="923188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074" y="1247010"/>
            <a:ext cx="4449445" cy="4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344">
              <a:lnSpc>
                <a:spcPts val="1410"/>
              </a:lnSpc>
            </a:pPr>
            <a:r>
              <a:rPr sz="2100" b="1" spc="-40" dirty="0">
                <a:solidFill>
                  <a:srgbClr val="F78E1E"/>
                </a:solidFill>
                <a:latin typeface="Calibri"/>
                <a:cs typeface="Calibri"/>
              </a:rPr>
              <a:t>Where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78E1E"/>
                </a:solidFill>
                <a:latin typeface="Calibri"/>
                <a:cs typeface="Calibri"/>
              </a:rPr>
              <a:t>Can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20" dirty="0">
                <a:solidFill>
                  <a:srgbClr val="F78E1E"/>
                </a:solidFill>
                <a:latin typeface="Calibri"/>
                <a:cs typeface="Calibri"/>
              </a:rPr>
              <a:t>I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75" dirty="0">
                <a:solidFill>
                  <a:srgbClr val="F78E1E"/>
                </a:solidFill>
                <a:latin typeface="Calibri"/>
                <a:cs typeface="Calibri"/>
              </a:rPr>
              <a:t>Go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80" dirty="0">
                <a:solidFill>
                  <a:srgbClr val="F78E1E"/>
                </a:solidFill>
                <a:latin typeface="Calibri"/>
                <a:cs typeface="Calibri"/>
              </a:rPr>
              <a:t>for</a:t>
            </a:r>
            <a:r>
              <a:rPr sz="2100" b="1" spc="35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78E1E"/>
                </a:solidFill>
                <a:latin typeface="Calibri"/>
                <a:cs typeface="Calibri"/>
              </a:rPr>
              <a:t>Help?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5490"/>
              </a:lnSpc>
            </a:pPr>
            <a:r>
              <a:rPr sz="8250" b="1" i="1" spc="-165" baseline="-23737" dirty="0">
                <a:solidFill>
                  <a:srgbClr val="FED9B3"/>
                </a:solidFill>
                <a:latin typeface="Times New Roman"/>
                <a:cs typeface="Times New Roman"/>
              </a:rPr>
              <a:t>“</a:t>
            </a:r>
            <a:r>
              <a:rPr sz="8250" b="1" i="1" spc="-1297" baseline="-23737" dirty="0">
                <a:solidFill>
                  <a:srgbClr val="FED9B3"/>
                </a:solidFill>
                <a:latin typeface="Times New Roman"/>
                <a:cs typeface="Times New Roman"/>
              </a:rPr>
              <a:t> </a:t>
            </a:r>
            <a:r>
              <a:rPr sz="1500" b="1" i="1" spc="-55" dirty="0">
                <a:solidFill>
                  <a:srgbClr val="F78E1E"/>
                </a:solidFill>
                <a:latin typeface="Trebuchet MS"/>
                <a:cs typeface="Trebuchet MS"/>
              </a:rPr>
              <a:t>I‘</a:t>
            </a:r>
            <a:r>
              <a:rPr sz="1500" b="1" i="1" spc="10" dirty="0">
                <a:solidFill>
                  <a:srgbClr val="F78E1E"/>
                </a:solidFill>
                <a:latin typeface="Trebuchet MS"/>
                <a:cs typeface="Trebuchet MS"/>
              </a:rPr>
              <a:t>m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havin</a:t>
            </a:r>
            <a:r>
              <a:rPr sz="1500" b="1" i="1" spc="15" dirty="0">
                <a:solidFill>
                  <a:srgbClr val="F78E1E"/>
                </a:solidFill>
                <a:latin typeface="Trebuchet MS"/>
                <a:cs typeface="Trebuchet MS"/>
              </a:rPr>
              <a:t>g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105" dirty="0">
                <a:solidFill>
                  <a:srgbClr val="F78E1E"/>
                </a:solidFill>
                <a:latin typeface="Trebuchet MS"/>
                <a:cs typeface="Trebuchet MS"/>
              </a:rPr>
              <a:t>difficult</a:t>
            </a:r>
            <a:r>
              <a:rPr sz="1500" b="1" i="1" spc="-60" dirty="0">
                <a:solidFill>
                  <a:srgbClr val="F78E1E"/>
                </a:solidFill>
                <a:latin typeface="Trebuchet MS"/>
                <a:cs typeface="Trebuchet MS"/>
              </a:rPr>
              <a:t>y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40" dirty="0">
                <a:solidFill>
                  <a:srgbClr val="F78E1E"/>
                </a:solidFill>
                <a:latin typeface="Trebuchet MS"/>
                <a:cs typeface="Trebuchet MS"/>
              </a:rPr>
              <a:t>handlin</a:t>
            </a:r>
            <a:r>
              <a:rPr sz="1500" b="1" i="1" spc="15" dirty="0">
                <a:solidFill>
                  <a:srgbClr val="F78E1E"/>
                </a:solidFill>
                <a:latin typeface="Trebuchet MS"/>
                <a:cs typeface="Trebuchet MS"/>
              </a:rPr>
              <a:t>g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65" dirty="0">
                <a:solidFill>
                  <a:srgbClr val="F78E1E"/>
                </a:solidFill>
                <a:latin typeface="Trebuchet MS"/>
                <a:cs typeface="Trebuchet MS"/>
              </a:rPr>
              <a:t>thi</a:t>
            </a:r>
            <a:r>
              <a:rPr sz="1500" b="1" i="1" spc="-10" dirty="0">
                <a:solidFill>
                  <a:srgbClr val="F78E1E"/>
                </a:solidFill>
                <a:latin typeface="Trebuchet MS"/>
                <a:cs typeface="Trebuchet MS"/>
              </a:rPr>
              <a:t>s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125" dirty="0">
                <a:solidFill>
                  <a:srgbClr val="F78E1E"/>
                </a:solidFill>
                <a:latin typeface="Trebuchet MS"/>
                <a:cs typeface="Trebuchet MS"/>
              </a:rPr>
              <a:t>al</a:t>
            </a:r>
            <a:r>
              <a:rPr sz="1500" b="1" i="1" spc="-50" dirty="0">
                <a:solidFill>
                  <a:srgbClr val="F78E1E"/>
                </a:solidFill>
                <a:latin typeface="Trebuchet MS"/>
                <a:cs typeface="Trebuchet MS"/>
              </a:rPr>
              <a:t>l</a:t>
            </a:r>
            <a:r>
              <a:rPr sz="1500" b="1" i="1" spc="-100" dirty="0">
                <a:solidFill>
                  <a:srgbClr val="F78E1E"/>
                </a:solidFill>
                <a:latin typeface="Trebuchet MS"/>
                <a:cs typeface="Trebuchet MS"/>
              </a:rPr>
              <a:t> </a:t>
            </a:r>
            <a:r>
              <a:rPr sz="1500" b="1" i="1" spc="-80" dirty="0">
                <a:solidFill>
                  <a:srgbClr val="F78E1E"/>
                </a:solidFill>
                <a:latin typeface="Trebuchet MS"/>
                <a:cs typeface="Trebuchet MS"/>
              </a:rPr>
              <a:t>alone.</a:t>
            </a:r>
            <a:endParaRPr sz="1500">
              <a:latin typeface="Trebuchet MS"/>
              <a:cs typeface="Trebuchet MS"/>
            </a:endParaRPr>
          </a:p>
          <a:p>
            <a:pPr marL="760095" marR="328930" indent="-170815">
              <a:lnSpc>
                <a:spcPts val="1600"/>
              </a:lnSpc>
              <a:spcBef>
                <a:spcPts val="2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family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member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friend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support,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such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going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next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visit.</a:t>
            </a:r>
            <a:endParaRPr sz="1300">
              <a:latin typeface="Calibri"/>
              <a:cs typeface="Calibri"/>
            </a:endParaRPr>
          </a:p>
          <a:p>
            <a:pPr marL="760095" marR="31750" indent="-170815">
              <a:lnSpc>
                <a:spcPct val="102600"/>
              </a:lnSpc>
              <a:spcBef>
                <a:spcPts val="39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live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someone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who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smokes,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ask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quit.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Ask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keeping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air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home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clean.</a:t>
            </a:r>
            <a:endParaRPr sz="1300">
              <a:latin typeface="Calibri"/>
              <a:cs typeface="Calibri"/>
            </a:endParaRPr>
          </a:p>
          <a:p>
            <a:pPr marL="760095" marR="180340" indent="-170815">
              <a:lnSpc>
                <a:spcPct val="102600"/>
              </a:lnSpc>
              <a:spcBef>
                <a:spcPts val="45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provide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abou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COP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suppor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group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fin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d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grou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78E1E"/>
                </a:solidFill>
                <a:latin typeface="Calibri"/>
                <a:cs typeface="Calibri"/>
                <a:hlinkClick r:id="rId3"/>
              </a:rPr>
              <a:t>www.lung.org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.</a:t>
            </a:r>
            <a:endParaRPr sz="1300">
              <a:latin typeface="Calibri"/>
              <a:cs typeface="Calibri"/>
            </a:endParaRPr>
          </a:p>
          <a:p>
            <a:pPr marL="760095" marR="203835" indent="-170815">
              <a:lnSpc>
                <a:spcPct val="102600"/>
              </a:lnSpc>
              <a:spcBef>
                <a:spcPts val="45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Calibri"/>
                <a:cs typeface="Calibri"/>
              </a:rPr>
              <a:t>smoke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provide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abou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progra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 </a:t>
            </a:r>
            <a:r>
              <a:rPr sz="13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yo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231F20"/>
                </a:solidFill>
                <a:latin typeface="Calibri"/>
                <a:cs typeface="Calibri"/>
              </a:rPr>
              <a:t>quit.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78E1E"/>
              </a:buClr>
              <a:buFont typeface="Calibri"/>
              <a:buChar char="•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F78E1E"/>
              </a:buClr>
              <a:buFont typeface="Calibri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589280">
              <a:lnSpc>
                <a:spcPct val="100000"/>
              </a:lnSpc>
            </a:pP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If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have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trouble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paying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for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your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medicines:</a:t>
            </a:r>
            <a:endParaRPr sz="1300">
              <a:latin typeface="Calibri"/>
              <a:cs typeface="Calibri"/>
            </a:endParaRPr>
          </a:p>
          <a:p>
            <a:pPr marL="760095" marR="5080" indent="-170815">
              <a:lnSpc>
                <a:spcPct val="102600"/>
              </a:lnSpc>
              <a:spcBef>
                <a:spcPts val="795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Visit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78E1E"/>
                </a:solidFill>
                <a:latin typeface="Calibri"/>
                <a:cs typeface="Calibri"/>
                <a:hlinkClick r:id="rId4"/>
              </a:rPr>
              <a:t>www.togetherrxaccess.com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,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300" spc="-15" dirty="0">
                <a:solidFill>
                  <a:srgbClr val="F78E1E"/>
                </a:solidFill>
                <a:latin typeface="Calibri"/>
                <a:cs typeface="Calibri"/>
                <a:hlinkClick r:id="rId5"/>
              </a:rPr>
              <a:t>www.gskforyou.com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5"/>
              </a:rPr>
              <a:t>,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F78E1E"/>
                </a:solidFill>
                <a:latin typeface="Calibri"/>
                <a:cs typeface="Calibri"/>
                <a:hlinkClick r:id="rId6"/>
              </a:rPr>
              <a:t>www.PPARx.org</a:t>
            </a:r>
            <a:r>
              <a:rPr sz="1300" spc="20" dirty="0">
                <a:solidFill>
                  <a:srgbClr val="F78E1E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information.</a:t>
            </a:r>
            <a:endParaRPr sz="1300">
              <a:latin typeface="Calibri"/>
              <a:cs typeface="Calibri"/>
            </a:endParaRPr>
          </a:p>
          <a:p>
            <a:pPr marL="760095" marR="73660" indent="-170815">
              <a:lnSpc>
                <a:spcPct val="102600"/>
              </a:lnSpc>
              <a:spcBef>
                <a:spcPts val="450"/>
              </a:spcBef>
              <a:buClr>
                <a:srgbClr val="F78E1E"/>
              </a:buClr>
              <a:buSzPct val="138461"/>
              <a:buFont typeface="Calibri"/>
              <a:buChar char="•"/>
              <a:tabLst>
                <a:tab pos="760730" algn="l"/>
              </a:tabLst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Another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option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call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800-MEDICARE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(800-633-4227)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visit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78E1E"/>
                </a:solidFill>
                <a:latin typeface="Calibri"/>
                <a:cs typeface="Calibri"/>
                <a:hlinkClick r:id="rId7"/>
              </a:rPr>
              <a:t>www.medicare.gov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  <a:hlinkClick r:id="rId7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5329" y="942172"/>
            <a:ext cx="18497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25" dirty="0">
                <a:solidFill>
                  <a:srgbClr val="0067B1"/>
                </a:solidFill>
                <a:latin typeface="Calibri"/>
                <a:cs typeface="Calibri"/>
              </a:rPr>
              <a:t>COPD</a:t>
            </a:r>
            <a:r>
              <a:rPr sz="2100" b="1" spc="3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2100" b="1" spc="-55" dirty="0">
                <a:solidFill>
                  <a:srgbClr val="0067B1"/>
                </a:solidFill>
                <a:latin typeface="Calibri"/>
                <a:cs typeface="Calibri"/>
              </a:rPr>
              <a:t>Suppor</a:t>
            </a:r>
            <a:r>
              <a:rPr sz="2100" b="1" spc="150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2100" b="1" spc="190" dirty="0">
                <a:solidFill>
                  <a:srgbClr val="0067B1"/>
                </a:solidFill>
                <a:latin typeface="Calibri"/>
                <a:cs typeface="Calibri"/>
              </a:rPr>
              <a:t>—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250" y="262928"/>
            <a:ext cx="906144" cy="906144"/>
          </a:xfrm>
          <a:custGeom>
            <a:avLst/>
            <a:gdLst/>
            <a:ahLst/>
            <a:cxnLst/>
            <a:rect l="l" t="t" r="r" b="b"/>
            <a:pathLst>
              <a:path w="906144" h="906144">
                <a:moveTo>
                  <a:pt x="453059" y="0"/>
                </a:moveTo>
                <a:lnTo>
                  <a:pt x="379571" y="5929"/>
                </a:lnTo>
                <a:lnTo>
                  <a:pt x="309858" y="23097"/>
                </a:lnTo>
                <a:lnTo>
                  <a:pt x="244853" y="50570"/>
                </a:lnTo>
                <a:lnTo>
                  <a:pt x="185489" y="87415"/>
                </a:lnTo>
                <a:lnTo>
                  <a:pt x="132699" y="132700"/>
                </a:lnTo>
                <a:lnTo>
                  <a:pt x="87415" y="185492"/>
                </a:lnTo>
                <a:lnTo>
                  <a:pt x="50570" y="244858"/>
                </a:lnTo>
                <a:lnTo>
                  <a:pt x="23097" y="309865"/>
                </a:lnTo>
                <a:lnTo>
                  <a:pt x="5929" y="379581"/>
                </a:lnTo>
                <a:lnTo>
                  <a:pt x="0" y="453072"/>
                </a:lnTo>
                <a:lnTo>
                  <a:pt x="1501" y="490230"/>
                </a:lnTo>
                <a:lnTo>
                  <a:pt x="13167" y="561947"/>
                </a:lnTo>
                <a:lnTo>
                  <a:pt x="35604" y="629422"/>
                </a:lnTo>
                <a:lnTo>
                  <a:pt x="67879" y="691723"/>
                </a:lnTo>
                <a:lnTo>
                  <a:pt x="109060" y="747917"/>
                </a:lnTo>
                <a:lnTo>
                  <a:pt x="158214" y="797071"/>
                </a:lnTo>
                <a:lnTo>
                  <a:pt x="214408" y="838252"/>
                </a:lnTo>
                <a:lnTo>
                  <a:pt x="276709" y="870528"/>
                </a:lnTo>
                <a:lnTo>
                  <a:pt x="344185" y="892965"/>
                </a:lnTo>
                <a:lnTo>
                  <a:pt x="415902" y="904630"/>
                </a:lnTo>
                <a:lnTo>
                  <a:pt x="453059" y="906132"/>
                </a:lnTo>
                <a:lnTo>
                  <a:pt x="490217" y="904630"/>
                </a:lnTo>
                <a:lnTo>
                  <a:pt x="561934" y="892965"/>
                </a:lnTo>
                <a:lnTo>
                  <a:pt x="629410" y="870528"/>
                </a:lnTo>
                <a:lnTo>
                  <a:pt x="691711" y="838252"/>
                </a:lnTo>
                <a:lnTo>
                  <a:pt x="747905" y="797071"/>
                </a:lnTo>
                <a:lnTo>
                  <a:pt x="797059" y="747917"/>
                </a:lnTo>
                <a:lnTo>
                  <a:pt x="838240" y="691723"/>
                </a:lnTo>
                <a:lnTo>
                  <a:pt x="870515" y="629422"/>
                </a:lnTo>
                <a:lnTo>
                  <a:pt x="892952" y="561947"/>
                </a:lnTo>
                <a:lnTo>
                  <a:pt x="904617" y="490230"/>
                </a:lnTo>
                <a:lnTo>
                  <a:pt x="906119" y="453072"/>
                </a:lnTo>
                <a:lnTo>
                  <a:pt x="904617" y="415913"/>
                </a:lnTo>
                <a:lnTo>
                  <a:pt x="892952" y="344192"/>
                </a:lnTo>
                <a:lnTo>
                  <a:pt x="870515" y="276714"/>
                </a:lnTo>
                <a:lnTo>
                  <a:pt x="838240" y="214411"/>
                </a:lnTo>
                <a:lnTo>
                  <a:pt x="797059" y="158216"/>
                </a:lnTo>
                <a:lnTo>
                  <a:pt x="747905" y="109061"/>
                </a:lnTo>
                <a:lnTo>
                  <a:pt x="691711" y="67879"/>
                </a:lnTo>
                <a:lnTo>
                  <a:pt x="629410" y="35604"/>
                </a:lnTo>
                <a:lnTo>
                  <a:pt x="561934" y="13167"/>
                </a:lnTo>
                <a:lnTo>
                  <a:pt x="490217" y="1501"/>
                </a:lnTo>
                <a:lnTo>
                  <a:pt x="453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077" y="400837"/>
            <a:ext cx="749731" cy="6622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077" y="317473"/>
            <a:ext cx="800100" cy="800100"/>
          </a:xfrm>
          <a:custGeom>
            <a:avLst/>
            <a:gdLst/>
            <a:ahLst/>
            <a:cxnLst/>
            <a:rect l="l" t="t" r="r" b="b"/>
            <a:pathLst>
              <a:path w="800100" h="800100">
                <a:moveTo>
                  <a:pt x="399935" y="799858"/>
                </a:moveTo>
                <a:lnTo>
                  <a:pt x="464807" y="794624"/>
                </a:lnTo>
                <a:lnTo>
                  <a:pt x="526346" y="779469"/>
                </a:lnTo>
                <a:lnTo>
                  <a:pt x="583729" y="755218"/>
                </a:lnTo>
                <a:lnTo>
                  <a:pt x="636132" y="722695"/>
                </a:lnTo>
                <a:lnTo>
                  <a:pt x="682732" y="682721"/>
                </a:lnTo>
                <a:lnTo>
                  <a:pt x="722707" y="636122"/>
                </a:lnTo>
                <a:lnTo>
                  <a:pt x="755231" y="583720"/>
                </a:lnTo>
                <a:lnTo>
                  <a:pt x="779482" y="526340"/>
                </a:lnTo>
                <a:lnTo>
                  <a:pt x="794636" y="464803"/>
                </a:lnTo>
                <a:lnTo>
                  <a:pt x="799871" y="399935"/>
                </a:lnTo>
                <a:lnTo>
                  <a:pt x="798545" y="367134"/>
                </a:lnTo>
                <a:lnTo>
                  <a:pt x="788248" y="303826"/>
                </a:lnTo>
                <a:lnTo>
                  <a:pt x="768442" y="244262"/>
                </a:lnTo>
                <a:lnTo>
                  <a:pt x="739951" y="189266"/>
                </a:lnTo>
                <a:lnTo>
                  <a:pt x="703599" y="139661"/>
                </a:lnTo>
                <a:lnTo>
                  <a:pt x="660209" y="96271"/>
                </a:lnTo>
                <a:lnTo>
                  <a:pt x="610604" y="59919"/>
                </a:lnTo>
                <a:lnTo>
                  <a:pt x="555608" y="31428"/>
                </a:lnTo>
                <a:lnTo>
                  <a:pt x="496044" y="11623"/>
                </a:lnTo>
                <a:lnTo>
                  <a:pt x="432736" y="1325"/>
                </a:lnTo>
                <a:lnTo>
                  <a:pt x="399935" y="0"/>
                </a:lnTo>
                <a:lnTo>
                  <a:pt x="367134" y="1325"/>
                </a:lnTo>
                <a:lnTo>
                  <a:pt x="303826" y="11623"/>
                </a:lnTo>
                <a:lnTo>
                  <a:pt x="244262" y="31428"/>
                </a:lnTo>
                <a:lnTo>
                  <a:pt x="189266" y="59919"/>
                </a:lnTo>
                <a:lnTo>
                  <a:pt x="139661" y="96271"/>
                </a:lnTo>
                <a:lnTo>
                  <a:pt x="96271" y="139661"/>
                </a:lnTo>
                <a:lnTo>
                  <a:pt x="59919" y="189266"/>
                </a:lnTo>
                <a:lnTo>
                  <a:pt x="31428" y="244262"/>
                </a:lnTo>
                <a:lnTo>
                  <a:pt x="11623" y="303826"/>
                </a:lnTo>
                <a:lnTo>
                  <a:pt x="1325" y="367134"/>
                </a:lnTo>
                <a:lnTo>
                  <a:pt x="0" y="399935"/>
                </a:lnTo>
                <a:lnTo>
                  <a:pt x="1325" y="432734"/>
                </a:lnTo>
                <a:lnTo>
                  <a:pt x="11623" y="496039"/>
                </a:lnTo>
                <a:lnTo>
                  <a:pt x="31428" y="555601"/>
                </a:lnTo>
                <a:lnTo>
                  <a:pt x="59919" y="610595"/>
                </a:lnTo>
                <a:lnTo>
                  <a:pt x="96271" y="660198"/>
                </a:lnTo>
                <a:lnTo>
                  <a:pt x="139661" y="703588"/>
                </a:lnTo>
                <a:lnTo>
                  <a:pt x="189266" y="739939"/>
                </a:lnTo>
                <a:lnTo>
                  <a:pt x="244262" y="768429"/>
                </a:lnTo>
                <a:lnTo>
                  <a:pt x="303826" y="788235"/>
                </a:lnTo>
                <a:lnTo>
                  <a:pt x="367134" y="798532"/>
                </a:lnTo>
                <a:lnTo>
                  <a:pt x="399935" y="799858"/>
                </a:lnTo>
                <a:close/>
              </a:path>
            </a:pathLst>
          </a:custGeom>
          <a:ln w="34924">
            <a:solidFill>
              <a:srgbClr val="94AFD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 rot="10800000">
            <a:off x="4206761" y="1378357"/>
            <a:ext cx="934693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0" b="1" i="1" spc="-110" dirty="0">
                <a:solidFill>
                  <a:srgbClr val="FED9B3"/>
                </a:solidFill>
                <a:latin typeface="Times New Roman"/>
                <a:cs typeface="Times New Roman"/>
              </a:rPr>
              <a:t>“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7538" y="938587"/>
            <a:ext cx="3475354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399"/>
              </a:lnSpc>
            </a:pP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For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more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help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and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information,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contact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one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or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more</a:t>
            </a:r>
            <a:r>
              <a:rPr sz="1300" b="1" i="1" spc="-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of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these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COPD</a:t>
            </a:r>
            <a:r>
              <a:rPr sz="1300" b="1" i="1" spc="20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5" dirty="0">
                <a:solidFill>
                  <a:srgbClr val="0067B1"/>
                </a:solidFill>
                <a:latin typeface="Calibri"/>
                <a:cs typeface="Calibri"/>
              </a:rPr>
              <a:t>resources: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7434" y="1581772"/>
            <a:ext cx="3790315" cy="532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F78E1E"/>
                </a:solidFill>
                <a:latin typeface="Calibri"/>
                <a:cs typeface="Calibri"/>
              </a:rPr>
              <a:t>American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Lung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F78E1E"/>
                </a:solidFill>
                <a:latin typeface="Calibri"/>
                <a:cs typeface="Calibri"/>
              </a:rPr>
              <a:t>Association</a:t>
            </a:r>
            <a:r>
              <a:rPr sz="900" b="1" spc="284" baseline="32407" dirty="0">
                <a:solidFill>
                  <a:srgbClr val="F78E1E"/>
                </a:solidFill>
                <a:latin typeface="Calibri"/>
                <a:cs typeface="Calibri"/>
              </a:rPr>
              <a:t>®</a:t>
            </a:r>
            <a:endParaRPr sz="900" baseline="32407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800-</a:t>
            </a:r>
            <a:r>
              <a:rPr sz="1300" spc="15" dirty="0">
                <a:solidFill>
                  <a:srgbClr val="231F20"/>
                </a:solidFill>
                <a:latin typeface="Calibri"/>
                <a:cs typeface="Calibri"/>
              </a:rPr>
              <a:t>LUNGUSA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(800-586-4872)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300" spc="-15" dirty="0">
                <a:solidFill>
                  <a:srgbClr val="0067B1"/>
                </a:solidFill>
                <a:latin typeface="Calibri"/>
                <a:cs typeface="Calibri"/>
                <a:hlinkClick r:id="rId3"/>
              </a:rPr>
              <a:t>www.lung.org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spc="150" dirty="0">
                <a:solidFill>
                  <a:srgbClr val="F78E1E"/>
                </a:solidFill>
                <a:latin typeface="Calibri"/>
                <a:cs typeface="Calibri"/>
              </a:rPr>
              <a:t>n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ational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F78E1E"/>
                </a:solidFill>
                <a:latin typeface="Calibri"/>
                <a:cs typeface="Calibri"/>
              </a:rPr>
              <a:t>Heart,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78E1E"/>
                </a:solidFill>
                <a:latin typeface="Calibri"/>
                <a:cs typeface="Calibri"/>
              </a:rPr>
              <a:t>Lung,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F78E1E"/>
                </a:solidFill>
                <a:latin typeface="Calibri"/>
                <a:cs typeface="Calibri"/>
              </a:rPr>
              <a:t>and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Blood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78E1E"/>
                </a:solidFill>
                <a:latin typeface="Calibri"/>
                <a:cs typeface="Calibri"/>
              </a:rPr>
              <a:t>Institute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301-592-8573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300" spc="-20" dirty="0">
                <a:solidFill>
                  <a:srgbClr val="0067B1"/>
                </a:solidFill>
                <a:latin typeface="Calibri"/>
                <a:cs typeface="Calibri"/>
                <a:hlinkClick r:id="rId9"/>
              </a:rPr>
              <a:t>www.nhlbi.nih.gov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F78E1E"/>
                </a:solidFill>
                <a:latin typeface="Calibri"/>
                <a:cs typeface="Calibri"/>
              </a:rPr>
              <a:t>American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F78E1E"/>
                </a:solidFill>
                <a:latin typeface="Calibri"/>
                <a:cs typeface="Calibri"/>
              </a:rPr>
              <a:t>Association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F78E1E"/>
                </a:solidFill>
                <a:latin typeface="Calibri"/>
                <a:cs typeface="Calibri"/>
              </a:rPr>
              <a:t>for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78E1E"/>
                </a:solidFill>
                <a:latin typeface="Calibri"/>
                <a:cs typeface="Calibri"/>
              </a:rPr>
              <a:t>Respiratory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78E1E"/>
                </a:solidFill>
                <a:latin typeface="Calibri"/>
                <a:cs typeface="Calibri"/>
              </a:rPr>
              <a:t>Care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(AARC)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300" spc="-70" dirty="0">
                <a:solidFill>
                  <a:srgbClr val="231F20"/>
                </a:solidFill>
                <a:latin typeface="Calibri"/>
                <a:cs typeface="Calibri"/>
              </a:rPr>
              <a:t>972-243-2272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480"/>
              </a:lnSpc>
            </a:pPr>
            <a:r>
              <a:rPr sz="1300" dirty="0">
                <a:solidFill>
                  <a:srgbClr val="0067B1"/>
                </a:solidFill>
                <a:latin typeface="Calibri"/>
                <a:cs typeface="Calibri"/>
                <a:hlinkClick r:id="rId10"/>
              </a:rPr>
              <a:t>www.aarc.org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Global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Initiative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F78E1E"/>
                </a:solidFill>
                <a:latin typeface="Calibri"/>
                <a:cs typeface="Calibri"/>
              </a:rPr>
              <a:t>for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78E1E"/>
                </a:solidFill>
                <a:latin typeface="Calibri"/>
                <a:cs typeface="Calibri"/>
              </a:rPr>
              <a:t>Chronic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78E1E"/>
                </a:solidFill>
                <a:latin typeface="Calibri"/>
                <a:cs typeface="Calibri"/>
              </a:rPr>
              <a:t>Obstructive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78E1E"/>
                </a:solidFill>
                <a:latin typeface="Calibri"/>
                <a:cs typeface="Calibri"/>
              </a:rPr>
              <a:t>Lung</a:t>
            </a:r>
            <a:r>
              <a:rPr sz="1200" b="1" spc="20" dirty="0">
                <a:solidFill>
                  <a:srgbClr val="F78E1E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F78E1E"/>
                </a:solidFill>
                <a:latin typeface="Calibri"/>
                <a:cs typeface="Calibri"/>
              </a:rPr>
              <a:t>Disease</a:t>
            </a:r>
            <a:r>
              <a:rPr sz="900" b="1" spc="284" baseline="32407" dirty="0">
                <a:solidFill>
                  <a:srgbClr val="F78E1E"/>
                </a:solidFill>
                <a:latin typeface="Calibri"/>
                <a:cs typeface="Calibri"/>
              </a:rPr>
              <a:t>®</a:t>
            </a:r>
            <a:endParaRPr sz="900" baseline="32407">
              <a:latin typeface="Calibri"/>
              <a:cs typeface="Calibri"/>
            </a:endParaRPr>
          </a:p>
          <a:p>
            <a:pPr marL="12700">
              <a:lnSpc>
                <a:spcPts val="1490"/>
              </a:lnSpc>
            </a:pPr>
            <a:r>
              <a:rPr sz="1300" spc="-15" dirty="0">
                <a:solidFill>
                  <a:srgbClr val="0067B1"/>
                </a:solidFill>
                <a:latin typeface="Calibri"/>
                <a:cs typeface="Calibri"/>
                <a:hlinkClick r:id="rId11"/>
              </a:rPr>
              <a:t>www.goldcopd.org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83820">
              <a:lnSpc>
                <a:spcPct val="105200"/>
              </a:lnSpc>
              <a:spcBef>
                <a:spcPts val="1135"/>
              </a:spcBef>
            </a:pPr>
            <a:r>
              <a:rPr sz="950" spc="0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Calibri"/>
                <a:cs typeface="Calibri"/>
              </a:rPr>
              <a:t>resource</a:t>
            </a:r>
            <a:r>
              <a:rPr sz="950" spc="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liste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abov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administere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independen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thir</a:t>
            </a:r>
            <a:r>
              <a:rPr sz="950" spc="-3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parties</a:t>
            </a:r>
            <a:r>
              <a:rPr sz="950" spc="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affiliate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wit</a:t>
            </a:r>
            <a:r>
              <a:rPr sz="950" spc="-2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endorse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GlaxoSmithKline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GlaxoSmithKlin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231F20"/>
                </a:solidFill>
                <a:latin typeface="Calibri"/>
                <a:cs typeface="Calibri"/>
              </a:rPr>
              <a:t>is   </a:t>
            </a:r>
            <a:r>
              <a:rPr sz="950" spc="-3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0" dirty="0">
                <a:solidFill>
                  <a:srgbClr val="231F20"/>
                </a:solidFill>
                <a:latin typeface="Calibri"/>
                <a:cs typeface="Calibri"/>
              </a:rPr>
              <a:t>responsibl</a:t>
            </a:r>
            <a:r>
              <a:rPr sz="950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fo</a:t>
            </a:r>
            <a:r>
              <a:rPr sz="950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th</a:t>
            </a:r>
            <a:r>
              <a:rPr sz="950" spc="-3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conten</a:t>
            </a:r>
            <a:r>
              <a:rPr sz="950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231F20"/>
                </a:solidFill>
                <a:latin typeface="Calibri"/>
                <a:cs typeface="Calibri"/>
              </a:rPr>
              <a:t>thes</a:t>
            </a:r>
            <a:r>
              <a:rPr sz="950" spc="-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231F20"/>
                </a:solidFill>
                <a:latin typeface="Calibri"/>
                <a:cs typeface="Calibri"/>
              </a:rPr>
              <a:t>resources.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Have</a:t>
            </a:r>
            <a:r>
              <a:rPr sz="1400" b="1" spc="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you</a:t>
            </a:r>
            <a:r>
              <a:rPr sz="1400" b="1" spc="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67B1"/>
                </a:solidFill>
                <a:latin typeface="Arial"/>
                <a:cs typeface="Arial"/>
              </a:rPr>
              <a:t>felt</a:t>
            </a:r>
            <a:r>
              <a:rPr sz="1400" b="1" spc="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67B1"/>
                </a:solidFill>
                <a:latin typeface="Arial"/>
                <a:cs typeface="Arial"/>
              </a:rPr>
              <a:t>moody</a:t>
            </a:r>
            <a:r>
              <a:rPr sz="1400" b="1" spc="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7B1"/>
                </a:solidFill>
                <a:latin typeface="Arial"/>
                <a:cs typeface="Arial"/>
              </a:rPr>
              <a:t>or</a:t>
            </a:r>
            <a:r>
              <a:rPr sz="1400" b="1" spc="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67B1"/>
                </a:solidFill>
                <a:latin typeface="Arial"/>
                <a:cs typeface="Arial"/>
              </a:rPr>
              <a:t>blue?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775"/>
              </a:spcBef>
            </a:pP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common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chronic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conditions,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such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COPD,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feel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moody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blue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time.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If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these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feelings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continue,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lose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interest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things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used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like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Calibri"/>
                <a:cs typeface="Calibri"/>
              </a:rPr>
              <a:t>do.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problems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sleeping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working.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good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/>
                <a:cs typeface="Calibri"/>
              </a:rPr>
              <a:t>news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Calibri"/>
                <a:cs typeface="Calibri"/>
              </a:rPr>
              <a:t>don’t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deal</a:t>
            </a:r>
            <a:r>
              <a:rPr sz="13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these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feelings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yourself.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Talk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family,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 friends,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/>
                <a:cs typeface="Calibri"/>
              </a:rPr>
              <a:t>provider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3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help.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716" y="4078922"/>
            <a:ext cx="3900170" cy="0"/>
          </a:xfrm>
          <a:custGeom>
            <a:avLst/>
            <a:gdLst/>
            <a:ahLst/>
            <a:cxnLst/>
            <a:rect l="l" t="t" r="r" b="b"/>
            <a:pathLst>
              <a:path w="3900170">
                <a:moveTo>
                  <a:pt x="0" y="0"/>
                </a:moveTo>
                <a:lnTo>
                  <a:pt x="3900081" y="0"/>
                </a:lnTo>
              </a:path>
            </a:pathLst>
          </a:custGeom>
          <a:ln w="16510">
            <a:solidFill>
              <a:srgbClr val="F78E1E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034" y="4078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1639" y="4078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6510">
            <a:solidFill>
              <a:srgbClr val="F78E1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3394" y="6182956"/>
            <a:ext cx="4004310" cy="675640"/>
          </a:xfrm>
          <a:custGeom>
            <a:avLst/>
            <a:gdLst/>
            <a:ahLst/>
            <a:cxnLst/>
            <a:rect l="l" t="t" r="r" b="b"/>
            <a:pathLst>
              <a:path w="4004310" h="675640">
                <a:moveTo>
                  <a:pt x="182857" y="0"/>
                </a:moveTo>
                <a:lnTo>
                  <a:pt x="133296" y="182"/>
                </a:lnTo>
                <a:lnTo>
                  <a:pt x="93611" y="1463"/>
                </a:lnTo>
                <a:lnTo>
                  <a:pt x="50200" y="7840"/>
                </a:lnTo>
                <a:lnTo>
                  <a:pt x="16642" y="30426"/>
                </a:lnTo>
                <a:lnTo>
                  <a:pt x="2834" y="77152"/>
                </a:lnTo>
                <a:lnTo>
                  <a:pt x="160" y="133319"/>
                </a:lnTo>
                <a:lnTo>
                  <a:pt x="0" y="156796"/>
                </a:lnTo>
                <a:lnTo>
                  <a:pt x="0" y="518817"/>
                </a:lnTo>
                <a:lnTo>
                  <a:pt x="594" y="563303"/>
                </a:lnTo>
                <a:lnTo>
                  <a:pt x="4914" y="612886"/>
                </a:lnTo>
                <a:lnTo>
                  <a:pt x="22837" y="652754"/>
                </a:lnTo>
                <a:lnTo>
                  <a:pt x="62704" y="670676"/>
                </a:lnTo>
                <a:lnTo>
                  <a:pt x="112288" y="674997"/>
                </a:lnTo>
                <a:lnTo>
                  <a:pt x="156773" y="675591"/>
                </a:lnTo>
                <a:lnTo>
                  <a:pt x="3847465" y="675591"/>
                </a:lnTo>
                <a:lnTo>
                  <a:pt x="3891950" y="674997"/>
                </a:lnTo>
                <a:lnTo>
                  <a:pt x="3941533" y="670676"/>
                </a:lnTo>
                <a:lnTo>
                  <a:pt x="3981401" y="652754"/>
                </a:lnTo>
                <a:lnTo>
                  <a:pt x="3999323" y="612886"/>
                </a:lnTo>
                <a:lnTo>
                  <a:pt x="4003644" y="563303"/>
                </a:lnTo>
                <a:lnTo>
                  <a:pt x="4004238" y="518817"/>
                </a:lnTo>
                <a:lnTo>
                  <a:pt x="4004238" y="156796"/>
                </a:lnTo>
                <a:lnTo>
                  <a:pt x="4003644" y="112311"/>
                </a:lnTo>
                <a:lnTo>
                  <a:pt x="3999323" y="62727"/>
                </a:lnTo>
                <a:lnTo>
                  <a:pt x="3981401" y="22860"/>
                </a:lnTo>
                <a:lnTo>
                  <a:pt x="3941533" y="4937"/>
                </a:lnTo>
                <a:lnTo>
                  <a:pt x="3891950" y="617"/>
                </a:lnTo>
                <a:lnTo>
                  <a:pt x="182857" y="0"/>
                </a:lnTo>
                <a:close/>
              </a:path>
            </a:pathLst>
          </a:custGeom>
          <a:solidFill>
            <a:srgbClr val="FFEA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371" y="6182956"/>
            <a:ext cx="4004310" cy="675640"/>
          </a:xfrm>
          <a:custGeom>
            <a:avLst/>
            <a:gdLst/>
            <a:ahLst/>
            <a:cxnLst/>
            <a:rect l="l" t="t" r="r" b="b"/>
            <a:pathLst>
              <a:path w="4004310" h="675640">
                <a:moveTo>
                  <a:pt x="182879" y="0"/>
                </a:moveTo>
                <a:lnTo>
                  <a:pt x="133319" y="182"/>
                </a:lnTo>
                <a:lnTo>
                  <a:pt x="93634" y="1463"/>
                </a:lnTo>
                <a:lnTo>
                  <a:pt x="50223" y="7840"/>
                </a:lnTo>
                <a:lnTo>
                  <a:pt x="16664" y="30426"/>
                </a:lnTo>
                <a:lnTo>
                  <a:pt x="2857" y="77152"/>
                </a:lnTo>
                <a:lnTo>
                  <a:pt x="182" y="133319"/>
                </a:lnTo>
                <a:lnTo>
                  <a:pt x="0" y="182880"/>
                </a:lnTo>
                <a:lnTo>
                  <a:pt x="0" y="492734"/>
                </a:lnTo>
                <a:lnTo>
                  <a:pt x="182" y="542295"/>
                </a:lnTo>
                <a:lnTo>
                  <a:pt x="1463" y="581980"/>
                </a:lnTo>
                <a:lnTo>
                  <a:pt x="7840" y="625391"/>
                </a:lnTo>
                <a:lnTo>
                  <a:pt x="30426" y="658949"/>
                </a:lnTo>
                <a:lnTo>
                  <a:pt x="77152" y="672757"/>
                </a:lnTo>
                <a:lnTo>
                  <a:pt x="133319" y="675431"/>
                </a:lnTo>
                <a:lnTo>
                  <a:pt x="182879" y="675614"/>
                </a:lnTo>
                <a:lnTo>
                  <a:pt x="3821404" y="675614"/>
                </a:lnTo>
                <a:lnTo>
                  <a:pt x="3870965" y="675431"/>
                </a:lnTo>
                <a:lnTo>
                  <a:pt x="3910650" y="674151"/>
                </a:lnTo>
                <a:lnTo>
                  <a:pt x="3954061" y="667773"/>
                </a:lnTo>
                <a:lnTo>
                  <a:pt x="3987619" y="645187"/>
                </a:lnTo>
                <a:lnTo>
                  <a:pt x="4001427" y="598462"/>
                </a:lnTo>
                <a:lnTo>
                  <a:pt x="4004101" y="542295"/>
                </a:lnTo>
                <a:lnTo>
                  <a:pt x="4004284" y="492734"/>
                </a:lnTo>
                <a:lnTo>
                  <a:pt x="4004284" y="182880"/>
                </a:lnTo>
                <a:lnTo>
                  <a:pt x="4004101" y="133319"/>
                </a:lnTo>
                <a:lnTo>
                  <a:pt x="4002821" y="93634"/>
                </a:lnTo>
                <a:lnTo>
                  <a:pt x="3996443" y="50223"/>
                </a:lnTo>
                <a:lnTo>
                  <a:pt x="3973857" y="16664"/>
                </a:lnTo>
                <a:lnTo>
                  <a:pt x="3927132" y="2857"/>
                </a:lnTo>
                <a:lnTo>
                  <a:pt x="3870965" y="182"/>
                </a:lnTo>
                <a:lnTo>
                  <a:pt x="3821404" y="0"/>
                </a:lnTo>
                <a:lnTo>
                  <a:pt x="182879" y="0"/>
                </a:lnTo>
                <a:close/>
              </a:path>
            </a:pathLst>
          </a:custGeom>
          <a:ln w="6350">
            <a:solidFill>
              <a:srgbClr val="0067B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680" y="6335907"/>
            <a:ext cx="378396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lear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mor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70" dirty="0">
                <a:solidFill>
                  <a:srgbClr val="0067B1"/>
                </a:solidFill>
                <a:latin typeface="Calibri"/>
                <a:cs typeface="Calibri"/>
              </a:rPr>
              <a:t>abou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wha</a:t>
            </a:r>
            <a:r>
              <a:rPr sz="1300" b="1" i="1" spc="-2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85" dirty="0">
                <a:solidFill>
                  <a:srgbClr val="0067B1"/>
                </a:solidFill>
                <a:latin typeface="Calibri"/>
                <a:cs typeface="Calibri"/>
              </a:rPr>
              <a:t>ma</a:t>
            </a:r>
            <a:r>
              <a:rPr sz="1300" b="1" i="1" spc="-50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b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0" dirty="0">
                <a:solidFill>
                  <a:srgbClr val="0067B1"/>
                </a:solidFill>
                <a:latin typeface="Calibri"/>
                <a:cs typeface="Calibri"/>
              </a:rPr>
              <a:t>gettin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i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n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th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e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35" dirty="0">
                <a:solidFill>
                  <a:srgbClr val="0067B1"/>
                </a:solidFill>
                <a:latin typeface="Calibri"/>
                <a:cs typeface="Calibri"/>
              </a:rPr>
              <a:t>wa</a:t>
            </a:r>
            <a:r>
              <a:rPr sz="1300" b="1" i="1" spc="-15" dirty="0">
                <a:solidFill>
                  <a:srgbClr val="0067B1"/>
                </a:solidFill>
                <a:latin typeface="Calibri"/>
                <a:cs typeface="Calibri"/>
              </a:rPr>
              <a:t>y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of</a:t>
            </a:r>
            <a:r>
              <a:rPr sz="1300" b="1" i="1" spc="-40" dirty="0">
                <a:solidFill>
                  <a:srgbClr val="0067B1"/>
                </a:solidFill>
                <a:latin typeface="Calibri"/>
                <a:cs typeface="Calibri"/>
              </a:rPr>
              <a:t> takin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55" dirty="0">
                <a:solidFill>
                  <a:srgbClr val="0067B1"/>
                </a:solidFill>
                <a:latin typeface="Calibri"/>
                <a:cs typeface="Calibri"/>
              </a:rPr>
              <a:t>you</a:t>
            </a:r>
            <a:r>
              <a:rPr sz="1300" b="1" i="1" spc="-30" dirty="0">
                <a:solidFill>
                  <a:srgbClr val="0067B1"/>
                </a:solidFill>
                <a:latin typeface="Calibri"/>
                <a:cs typeface="Calibri"/>
              </a:rPr>
              <a:t>r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0067B1"/>
                </a:solidFill>
                <a:latin typeface="Calibri"/>
                <a:cs typeface="Calibri"/>
              </a:rPr>
              <a:t>medicines</a:t>
            </a:r>
            <a:r>
              <a:rPr sz="1300" b="1" i="1" dirty="0">
                <a:solidFill>
                  <a:srgbClr val="0067B1"/>
                </a:solidFill>
                <a:latin typeface="Calibri"/>
                <a:cs typeface="Calibri"/>
              </a:rPr>
              <a:t>,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</a:rPr>
              <a:t>g</a:t>
            </a:r>
            <a:r>
              <a:rPr sz="1300" b="1" i="1" spc="-45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b="1" i="1" spc="-65" dirty="0">
                <a:solidFill>
                  <a:srgbClr val="0067B1"/>
                </a:solidFill>
                <a:latin typeface="Calibri"/>
                <a:cs typeface="Calibri"/>
              </a:rPr>
              <a:t>t</a:t>
            </a:r>
            <a:r>
              <a:rPr sz="1300" b="1" i="1" spc="-80" dirty="0">
                <a:solidFill>
                  <a:srgbClr val="0067B1"/>
                </a:solidFill>
                <a:latin typeface="Calibri"/>
                <a:cs typeface="Calibri"/>
              </a:rPr>
              <a:t>o</a:t>
            </a:r>
            <a:r>
              <a:rPr sz="1300" b="1" i="1" spc="-5" dirty="0">
                <a:solidFill>
                  <a:srgbClr val="0067B1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0067B1"/>
                </a:solidFill>
                <a:latin typeface="Calibri"/>
                <a:cs typeface="Calibri"/>
                <a:hlinkClick r:id="rId12"/>
              </a:rPr>
              <a:t>www.HealthCoach4Me.com</a:t>
            </a:r>
            <a:r>
              <a:rPr sz="1300" b="1" i="1" spc="-60" dirty="0">
                <a:solidFill>
                  <a:srgbClr val="0067B1"/>
                </a:solidFill>
                <a:latin typeface="Calibri"/>
                <a:cs typeface="Calibri"/>
                <a:hlinkClick r:id="rId12"/>
              </a:rPr>
              <a:t>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1781</Words>
  <Application>Microsoft Office PowerPoint</Application>
  <PresentationFormat>Custom</PresentationFormat>
  <Paragraphs>245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Verdana</vt:lpstr>
      <vt:lpstr>Office Theme</vt:lpstr>
      <vt:lpstr>PowerPoint Presentation</vt:lpstr>
      <vt:lpstr>My COPD Goals</vt:lpstr>
      <vt:lpstr>Treating COPD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Casteel</dc:creator>
  <cp:lastModifiedBy>Lindsay Casteel</cp:lastModifiedBy>
  <cp:revision>2</cp:revision>
  <dcterms:created xsi:type="dcterms:W3CDTF">2014-04-18T16:43:46Z</dcterms:created>
  <dcterms:modified xsi:type="dcterms:W3CDTF">2014-04-18T16:53:34Z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2012-05-28T00:00:00Z</vt:filetime>
  </property>
  <property fmtid="{D5CDD505-2E9C-101B-9397-08002B2CF9AE}" pid="3" name="LastSaved">
    <vt:filetime>2014-04-18T00:00:00Z</vt:filetime>
  </property>
</Properties>
</file>