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9" r:id="rId3"/>
    <p:sldId id="263" r:id="rId4"/>
    <p:sldId id="264" r:id="rId5"/>
    <p:sldId id="265" r:id="rId6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282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49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454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518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5556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3911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884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7190" y="2409444"/>
            <a:ext cx="427482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54380" y="4352544"/>
            <a:ext cx="352043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>
                <a:solidFill>
                  <a:srgbClr val="005AA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>
                <a:solidFill>
                  <a:srgbClr val="005AA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1460" y="1787652"/>
            <a:ext cx="2187702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590037" y="1787652"/>
            <a:ext cx="2187702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>
                <a:solidFill>
                  <a:srgbClr val="005AA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2636" y="633339"/>
            <a:ext cx="4163926" cy="572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>
                <a:solidFill>
                  <a:srgbClr val="005AA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1460" y="1787652"/>
            <a:ext cx="4526279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09928" y="7228332"/>
            <a:ext cx="1609343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1460" y="7228332"/>
            <a:ext cx="1156716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21024" y="7228332"/>
            <a:ext cx="1156716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dep.nih.gov/index.aspx" TargetMode="External"/><Relationship Id="rId3" Type="http://schemas.openxmlformats.org/officeDocument/2006/relationships/hyperlink" Target="http://www.diabetes.org/" TargetMode="External"/><Relationship Id="rId7" Type="http://schemas.openxmlformats.org/officeDocument/2006/relationships/hyperlink" Target="http://www.diabetes.niddk.nih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HealthCoach4Me.com/" TargetMode="External"/><Relationship Id="rId5" Type="http://schemas.openxmlformats.org/officeDocument/2006/relationships/hyperlink" Target="http://www.medicare.gov/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0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7772400"/>
                </a:move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200" y="384149"/>
            <a:ext cx="4777740" cy="0"/>
          </a:xfrm>
          <a:custGeom>
            <a:avLst/>
            <a:gdLst/>
            <a:ahLst/>
            <a:cxnLst/>
            <a:rect l="l" t="t" r="r" b="b"/>
            <a:pathLst>
              <a:path w="4777740">
                <a:moveTo>
                  <a:pt x="0" y="0"/>
                </a:moveTo>
                <a:lnTo>
                  <a:pt x="4777613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457201"/>
            <a:ext cx="4927600" cy="7315200"/>
          </a:xfrm>
          <a:custGeom>
            <a:avLst/>
            <a:gdLst/>
            <a:ahLst/>
            <a:cxnLst/>
            <a:rect l="l" t="t" r="r" b="b"/>
            <a:pathLst>
              <a:path w="4927600" h="7315200">
                <a:moveTo>
                  <a:pt x="4899736" y="0"/>
                </a:moveTo>
                <a:lnTo>
                  <a:pt x="182274" y="0"/>
                </a:lnTo>
                <a:lnTo>
                  <a:pt x="143392" y="4258"/>
                </a:lnTo>
                <a:lnTo>
                  <a:pt x="106617" y="16586"/>
                </a:lnTo>
                <a:lnTo>
                  <a:pt x="73163" y="36492"/>
                </a:lnTo>
                <a:lnTo>
                  <a:pt x="44371" y="63370"/>
                </a:lnTo>
                <a:lnTo>
                  <a:pt x="22205" y="95458"/>
                </a:lnTo>
                <a:lnTo>
                  <a:pt x="7402" y="131322"/>
                </a:lnTo>
                <a:lnTo>
                  <a:pt x="472" y="169720"/>
                </a:lnTo>
                <a:lnTo>
                  <a:pt x="0" y="182867"/>
                </a:lnTo>
                <a:lnTo>
                  <a:pt x="0" y="7315198"/>
                </a:lnTo>
                <a:lnTo>
                  <a:pt x="4919793" y="7315198"/>
                </a:lnTo>
                <a:lnTo>
                  <a:pt x="4920358" y="7148925"/>
                </a:lnTo>
                <a:lnTo>
                  <a:pt x="4921407" y="6819736"/>
                </a:lnTo>
                <a:lnTo>
                  <a:pt x="4922574" y="6422045"/>
                </a:lnTo>
                <a:lnTo>
                  <a:pt x="4923781" y="5967269"/>
                </a:lnTo>
                <a:lnTo>
                  <a:pt x="4924946" y="5466825"/>
                </a:lnTo>
                <a:lnTo>
                  <a:pt x="4925990" y="4932130"/>
                </a:lnTo>
                <a:lnTo>
                  <a:pt x="4926831" y="4374602"/>
                </a:lnTo>
                <a:lnTo>
                  <a:pt x="4927390" y="3805656"/>
                </a:lnTo>
                <a:lnTo>
                  <a:pt x="4927586" y="3236710"/>
                </a:lnTo>
                <a:lnTo>
                  <a:pt x="4927338" y="2679182"/>
                </a:lnTo>
                <a:lnTo>
                  <a:pt x="4926566" y="2144487"/>
                </a:lnTo>
                <a:lnTo>
                  <a:pt x="4925189" y="1644043"/>
                </a:lnTo>
                <a:lnTo>
                  <a:pt x="4923128" y="1189267"/>
                </a:lnTo>
                <a:lnTo>
                  <a:pt x="4920302" y="791576"/>
                </a:lnTo>
                <a:lnTo>
                  <a:pt x="4916630" y="462387"/>
                </a:lnTo>
                <a:lnTo>
                  <a:pt x="4912032" y="213116"/>
                </a:lnTo>
                <a:lnTo>
                  <a:pt x="4906427" y="55182"/>
                </a:lnTo>
                <a:lnTo>
                  <a:pt x="4899736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7772400"/>
                </a:move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14397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" y="452121"/>
            <a:ext cx="4916170" cy="7320280"/>
          </a:xfrm>
          <a:custGeom>
            <a:avLst/>
            <a:gdLst/>
            <a:ahLst/>
            <a:cxnLst/>
            <a:rect l="l" t="t" r="r" b="b"/>
            <a:pathLst>
              <a:path w="4916170" h="7320280">
                <a:moveTo>
                  <a:pt x="182274" y="0"/>
                </a:moveTo>
                <a:lnTo>
                  <a:pt x="143392" y="4258"/>
                </a:lnTo>
                <a:lnTo>
                  <a:pt x="106617" y="16586"/>
                </a:lnTo>
                <a:lnTo>
                  <a:pt x="73163" y="36491"/>
                </a:lnTo>
                <a:lnTo>
                  <a:pt x="44371" y="63370"/>
                </a:lnTo>
                <a:lnTo>
                  <a:pt x="22205" y="95457"/>
                </a:lnTo>
                <a:lnTo>
                  <a:pt x="7402" y="131322"/>
                </a:lnTo>
                <a:lnTo>
                  <a:pt x="472" y="169719"/>
                </a:lnTo>
                <a:lnTo>
                  <a:pt x="0" y="182867"/>
                </a:lnTo>
                <a:lnTo>
                  <a:pt x="0" y="7320278"/>
                </a:lnTo>
                <a:lnTo>
                  <a:pt x="4915984" y="7320278"/>
                </a:lnTo>
                <a:lnTo>
                  <a:pt x="4914336" y="7148943"/>
                </a:lnTo>
                <a:lnTo>
                  <a:pt x="4911096" y="6819766"/>
                </a:lnTo>
                <a:lnTo>
                  <a:pt x="4907084" y="6422090"/>
                </a:lnTo>
                <a:lnTo>
                  <a:pt x="4902368" y="5967332"/>
                </a:lnTo>
                <a:lnTo>
                  <a:pt x="4897015" y="5466907"/>
                </a:lnTo>
                <a:lnTo>
                  <a:pt x="4891094" y="4932233"/>
                </a:lnTo>
                <a:lnTo>
                  <a:pt x="4884674" y="4374726"/>
                </a:lnTo>
                <a:lnTo>
                  <a:pt x="4877822" y="3805802"/>
                </a:lnTo>
                <a:lnTo>
                  <a:pt x="4870607" y="3236878"/>
                </a:lnTo>
                <a:lnTo>
                  <a:pt x="4863097" y="2679371"/>
                </a:lnTo>
                <a:lnTo>
                  <a:pt x="4855361" y="2144697"/>
                </a:lnTo>
                <a:lnTo>
                  <a:pt x="4847467" y="1644272"/>
                </a:lnTo>
                <a:lnTo>
                  <a:pt x="4839482" y="1189513"/>
                </a:lnTo>
                <a:lnTo>
                  <a:pt x="4831476" y="791838"/>
                </a:lnTo>
                <a:lnTo>
                  <a:pt x="4823516" y="462661"/>
                </a:lnTo>
                <a:lnTo>
                  <a:pt x="4815672" y="213400"/>
                </a:lnTo>
                <a:lnTo>
                  <a:pt x="4808010" y="55471"/>
                </a:lnTo>
                <a:lnTo>
                  <a:pt x="4800600" y="291"/>
                </a:lnTo>
                <a:lnTo>
                  <a:pt x="182274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211" rIns="0" bIns="0" rtlCol="0">
            <a:spAutoFit/>
          </a:bodyPr>
          <a:lstStyle/>
          <a:p>
            <a:pPr marL="841375">
              <a:lnSpc>
                <a:spcPct val="100000"/>
              </a:lnSpc>
            </a:pPr>
            <a:r>
              <a:rPr spc="-310" dirty="0">
                <a:solidFill>
                  <a:srgbClr val="14397F"/>
                </a:solidFill>
              </a:rPr>
              <a:t>T</a:t>
            </a:r>
            <a:r>
              <a:rPr spc="-254" dirty="0">
                <a:solidFill>
                  <a:srgbClr val="14397F"/>
                </a:solidFill>
              </a:rPr>
              <a:t>ype</a:t>
            </a:r>
            <a:r>
              <a:rPr spc="-105" dirty="0">
                <a:solidFill>
                  <a:srgbClr val="14397F"/>
                </a:solidFill>
              </a:rPr>
              <a:t> </a:t>
            </a:r>
            <a:r>
              <a:rPr spc="-415" dirty="0">
                <a:solidFill>
                  <a:srgbClr val="14397F"/>
                </a:solidFill>
              </a:rPr>
              <a:t>2</a:t>
            </a:r>
            <a:r>
              <a:rPr spc="-105" dirty="0">
                <a:solidFill>
                  <a:srgbClr val="14397F"/>
                </a:solidFill>
              </a:rPr>
              <a:t> </a:t>
            </a:r>
            <a:r>
              <a:rPr spc="-225" dirty="0">
                <a:solidFill>
                  <a:srgbClr val="14397F"/>
                </a:solidFill>
              </a:rPr>
              <a:t>Diabete</a:t>
            </a:r>
            <a:r>
              <a:rPr spc="95" dirty="0">
                <a:solidFill>
                  <a:srgbClr val="14397F"/>
                </a:solidFill>
              </a:rPr>
              <a:t>s—</a:t>
            </a:r>
            <a:r>
              <a:rPr spc="-285" dirty="0"/>
              <a:t>What</a:t>
            </a:r>
            <a:r>
              <a:rPr spc="-105" dirty="0"/>
              <a:t> </a:t>
            </a:r>
            <a:r>
              <a:rPr spc="-295" dirty="0"/>
              <a:t>Is</a:t>
            </a:r>
            <a:r>
              <a:rPr spc="-105" dirty="0"/>
              <a:t> </a:t>
            </a:r>
            <a:r>
              <a:rPr spc="-330" dirty="0"/>
              <a:t>It?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7512" y="1469870"/>
            <a:ext cx="347726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i="1" dirty="0">
                <a:solidFill>
                  <a:srgbClr val="005AA8"/>
                </a:solidFill>
                <a:latin typeface="Trebuchet MS"/>
                <a:cs typeface="Trebuchet MS"/>
              </a:rPr>
              <a:t>I</a:t>
            </a:r>
            <a:r>
              <a:rPr sz="1500" b="1" i="1" spc="-40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-25" dirty="0">
                <a:solidFill>
                  <a:srgbClr val="005AA8"/>
                </a:solidFill>
                <a:latin typeface="Trebuchet MS"/>
                <a:cs typeface="Trebuchet MS"/>
              </a:rPr>
              <a:t>hav</a:t>
            </a:r>
            <a:r>
              <a:rPr sz="1500" b="1" i="1" dirty="0">
                <a:solidFill>
                  <a:srgbClr val="005AA8"/>
                </a:solidFill>
                <a:latin typeface="Trebuchet MS"/>
                <a:cs typeface="Trebuchet MS"/>
              </a:rPr>
              <a:t>e</a:t>
            </a:r>
            <a:r>
              <a:rPr sz="1500" b="1" i="1" spc="-40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-60" dirty="0">
                <a:solidFill>
                  <a:srgbClr val="005AA8"/>
                </a:solidFill>
                <a:latin typeface="Trebuchet MS"/>
                <a:cs typeface="Trebuchet MS"/>
              </a:rPr>
              <a:t>diabetes</a:t>
            </a:r>
            <a:r>
              <a:rPr sz="1500" b="1" i="1" spc="-25" dirty="0">
                <a:solidFill>
                  <a:srgbClr val="005AA8"/>
                </a:solidFill>
                <a:latin typeface="Trebuchet MS"/>
                <a:cs typeface="Trebuchet MS"/>
              </a:rPr>
              <a:t>.</a:t>
            </a:r>
            <a:r>
              <a:rPr sz="1500" b="1" i="1" spc="-40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-15" dirty="0">
                <a:solidFill>
                  <a:srgbClr val="005AA8"/>
                </a:solidFill>
                <a:latin typeface="Trebuchet MS"/>
                <a:cs typeface="Trebuchet MS"/>
              </a:rPr>
              <a:t>Wha</a:t>
            </a:r>
            <a:r>
              <a:rPr sz="1500" b="1" i="1" spc="5" dirty="0">
                <a:solidFill>
                  <a:srgbClr val="005AA8"/>
                </a:solidFill>
                <a:latin typeface="Trebuchet MS"/>
                <a:cs typeface="Trebuchet MS"/>
              </a:rPr>
              <a:t>t</a:t>
            </a:r>
            <a:r>
              <a:rPr sz="1500" b="1" i="1" spc="-40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5" dirty="0">
                <a:solidFill>
                  <a:srgbClr val="005AA8"/>
                </a:solidFill>
                <a:latin typeface="Trebuchet MS"/>
                <a:cs typeface="Trebuchet MS"/>
              </a:rPr>
              <a:t>doe</a:t>
            </a:r>
            <a:r>
              <a:rPr sz="1500" b="1" i="1" spc="25" dirty="0">
                <a:solidFill>
                  <a:srgbClr val="005AA8"/>
                </a:solidFill>
                <a:latin typeface="Trebuchet MS"/>
                <a:cs typeface="Trebuchet MS"/>
              </a:rPr>
              <a:t>s</a:t>
            </a:r>
            <a:r>
              <a:rPr sz="1500" b="1" i="1" spc="-40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-65" dirty="0">
                <a:solidFill>
                  <a:srgbClr val="005AA8"/>
                </a:solidFill>
                <a:latin typeface="Trebuchet MS"/>
                <a:cs typeface="Trebuchet MS"/>
              </a:rPr>
              <a:t>tha</a:t>
            </a:r>
            <a:r>
              <a:rPr sz="1500" b="1" i="1" spc="-35" dirty="0">
                <a:solidFill>
                  <a:srgbClr val="005AA8"/>
                </a:solidFill>
                <a:latin typeface="Trebuchet MS"/>
                <a:cs typeface="Trebuchet MS"/>
              </a:rPr>
              <a:t>t</a:t>
            </a:r>
            <a:r>
              <a:rPr sz="1500" b="1" i="1" spc="-40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35" dirty="0">
                <a:solidFill>
                  <a:srgbClr val="005AA8"/>
                </a:solidFill>
                <a:latin typeface="Trebuchet MS"/>
                <a:cs typeface="Trebuchet MS"/>
              </a:rPr>
              <a:t>mean?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500" y="1366721"/>
            <a:ext cx="1750695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250" b="1" i="1" spc="-165" baseline="3030" dirty="0">
                <a:solidFill>
                  <a:srgbClr val="ADBADE"/>
                </a:solidFill>
                <a:latin typeface="Times New Roman"/>
                <a:cs typeface="Times New Roman"/>
              </a:rPr>
              <a:t>“</a:t>
            </a:r>
            <a:r>
              <a:rPr sz="8250" b="1" i="1" spc="-1027" baseline="3030" dirty="0">
                <a:solidFill>
                  <a:srgbClr val="ADBADE"/>
                </a:solidFill>
                <a:latin typeface="Times New Roman"/>
                <a:cs typeface="Times New Roman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Diabete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mean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that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7512" y="1999397"/>
            <a:ext cx="1669414" cy="618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2600"/>
              </a:lnSpc>
            </a:pP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th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 smtClean="0">
                <a:solidFill>
                  <a:srgbClr val="231F20"/>
                </a:solidFill>
                <a:latin typeface="Tahoma"/>
                <a:cs typeface="Tahoma"/>
              </a:rPr>
              <a:t>suga</a:t>
            </a:r>
            <a:r>
              <a:rPr sz="1300" spc="-35" dirty="0" smtClean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45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levels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bloo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ar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high. T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understan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diabetes,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7512" y="2609112"/>
            <a:ext cx="1631314" cy="2182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4765">
              <a:lnSpc>
                <a:spcPct val="102600"/>
              </a:lnSpc>
            </a:pP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yo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mus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firs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kno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what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 happen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whe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yo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eat.</a:t>
            </a:r>
            <a:endParaRPr sz="1300" dirty="0">
              <a:latin typeface="Tahoma"/>
              <a:cs typeface="Tahoma"/>
            </a:endParaRPr>
          </a:p>
          <a:p>
            <a:pPr marL="12700" marR="105410">
              <a:lnSpc>
                <a:spcPct val="110900"/>
              </a:lnSpc>
              <a:spcBef>
                <a:spcPts val="735"/>
              </a:spcBef>
            </a:pPr>
            <a:r>
              <a:rPr sz="1400" b="1" spc="-190" dirty="0">
                <a:solidFill>
                  <a:srgbClr val="14397F"/>
                </a:solidFill>
                <a:latin typeface="Verdana"/>
                <a:cs typeface="Verdana"/>
              </a:rPr>
              <a:t>Wha</a:t>
            </a:r>
            <a:r>
              <a:rPr sz="1400" b="1" spc="-90" dirty="0">
                <a:solidFill>
                  <a:srgbClr val="14397F"/>
                </a:solidFill>
                <a:latin typeface="Verdana"/>
                <a:cs typeface="Verdana"/>
              </a:rPr>
              <a:t>t</a:t>
            </a:r>
            <a:r>
              <a:rPr sz="1400" b="1" spc="-95" dirty="0">
                <a:solidFill>
                  <a:srgbClr val="14397F"/>
                </a:solidFill>
                <a:latin typeface="Verdana"/>
                <a:cs typeface="Verdana"/>
              </a:rPr>
              <a:t> </a:t>
            </a:r>
            <a:r>
              <a:rPr sz="1400" b="1" spc="-110" dirty="0">
                <a:solidFill>
                  <a:srgbClr val="14397F"/>
                </a:solidFill>
                <a:latin typeface="Verdana"/>
                <a:cs typeface="Verdana"/>
              </a:rPr>
              <a:t>i</a:t>
            </a:r>
            <a:r>
              <a:rPr sz="1400" b="1" spc="-145" dirty="0">
                <a:solidFill>
                  <a:srgbClr val="14397F"/>
                </a:solidFill>
                <a:latin typeface="Verdana"/>
                <a:cs typeface="Verdana"/>
              </a:rPr>
              <a:t>s</a:t>
            </a:r>
            <a:r>
              <a:rPr sz="1400" b="1" spc="-95" dirty="0">
                <a:solidFill>
                  <a:srgbClr val="14397F"/>
                </a:solidFill>
                <a:latin typeface="Verdana"/>
                <a:cs typeface="Verdana"/>
              </a:rPr>
              <a:t> </a:t>
            </a:r>
            <a:r>
              <a:rPr sz="1400" b="1" spc="-155" dirty="0">
                <a:solidFill>
                  <a:srgbClr val="14397F"/>
                </a:solidFill>
                <a:latin typeface="Verdana"/>
                <a:cs typeface="Verdana"/>
              </a:rPr>
              <a:t>glucose?</a:t>
            </a:r>
            <a:r>
              <a:rPr sz="1400" b="1" spc="-100" dirty="0">
                <a:solidFill>
                  <a:srgbClr val="14397F"/>
                </a:solidFill>
                <a:latin typeface="Verdana"/>
                <a:cs typeface="Verdan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bod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turn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 foo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int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sugar,</a:t>
            </a:r>
            <a:endParaRPr sz="1300" dirty="0">
              <a:latin typeface="Tahoma"/>
              <a:cs typeface="Tahoma"/>
            </a:endParaRPr>
          </a:p>
          <a:p>
            <a:pPr marL="12700" marR="5080">
              <a:lnSpc>
                <a:spcPct val="102600"/>
              </a:lnSpc>
            </a:pP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als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calle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glucose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Your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bloo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carrie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thi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sugar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al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th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cell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your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body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bod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use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suga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fo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energy.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7512" y="4967798"/>
            <a:ext cx="3465829" cy="850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90" dirty="0">
                <a:solidFill>
                  <a:srgbClr val="14397F"/>
                </a:solidFill>
                <a:latin typeface="Verdana"/>
                <a:cs typeface="Verdana"/>
              </a:rPr>
              <a:t>Wha</a:t>
            </a:r>
            <a:r>
              <a:rPr sz="1400" b="1" spc="-90" dirty="0">
                <a:solidFill>
                  <a:srgbClr val="14397F"/>
                </a:solidFill>
                <a:latin typeface="Verdana"/>
                <a:cs typeface="Verdana"/>
              </a:rPr>
              <a:t>t</a:t>
            </a:r>
            <a:r>
              <a:rPr sz="1400" b="1" spc="-95" dirty="0">
                <a:solidFill>
                  <a:srgbClr val="14397F"/>
                </a:solidFill>
                <a:latin typeface="Verdana"/>
                <a:cs typeface="Verdana"/>
              </a:rPr>
              <a:t> </a:t>
            </a:r>
            <a:r>
              <a:rPr sz="1400" b="1" spc="-110" dirty="0">
                <a:solidFill>
                  <a:srgbClr val="14397F"/>
                </a:solidFill>
                <a:latin typeface="Verdana"/>
                <a:cs typeface="Verdana"/>
              </a:rPr>
              <a:t>i</a:t>
            </a:r>
            <a:r>
              <a:rPr sz="1400" b="1" spc="-145" dirty="0">
                <a:solidFill>
                  <a:srgbClr val="14397F"/>
                </a:solidFill>
                <a:latin typeface="Verdana"/>
                <a:cs typeface="Verdana"/>
              </a:rPr>
              <a:t>s</a:t>
            </a:r>
            <a:r>
              <a:rPr sz="1400" b="1" spc="-95" dirty="0">
                <a:solidFill>
                  <a:srgbClr val="14397F"/>
                </a:solidFill>
                <a:latin typeface="Verdana"/>
                <a:cs typeface="Verdana"/>
              </a:rPr>
              <a:t> </a:t>
            </a:r>
            <a:r>
              <a:rPr sz="1400" b="1" spc="-155" dirty="0">
                <a:solidFill>
                  <a:srgbClr val="14397F"/>
                </a:solidFill>
                <a:latin typeface="Verdana"/>
                <a:cs typeface="Verdana"/>
              </a:rPr>
              <a:t>insulin?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2600"/>
              </a:lnSpc>
              <a:spcBef>
                <a:spcPts val="280"/>
              </a:spcBef>
            </a:pP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Insulin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made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by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pancreas.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Insulin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helps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sugar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get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into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your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body’s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Tahoma"/>
                <a:cs typeface="Tahoma"/>
              </a:rPr>
              <a:t>cells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where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it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can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used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energy.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 rot="10800000">
            <a:off x="3968763" y="1052831"/>
            <a:ext cx="934693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5500" b="1" i="1" spc="-110" dirty="0">
                <a:solidFill>
                  <a:srgbClr val="ADBADE"/>
                </a:solidFill>
                <a:latin typeface="Times New Roman"/>
                <a:cs typeface="Times New Roman"/>
              </a:rPr>
              <a:t>“</a:t>
            </a:r>
            <a:endParaRPr sz="55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5543" y="420662"/>
            <a:ext cx="4215130" cy="0"/>
          </a:xfrm>
          <a:custGeom>
            <a:avLst/>
            <a:gdLst/>
            <a:ahLst/>
            <a:cxnLst/>
            <a:rect l="l" t="t" r="r" b="b"/>
            <a:pathLst>
              <a:path w="4215130">
                <a:moveTo>
                  <a:pt x="0" y="0"/>
                </a:moveTo>
                <a:lnTo>
                  <a:pt x="4214774" y="0"/>
                </a:lnTo>
              </a:path>
            </a:pathLst>
          </a:custGeom>
          <a:ln w="6350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8250" y="262928"/>
            <a:ext cx="906144" cy="906144"/>
          </a:xfrm>
          <a:custGeom>
            <a:avLst/>
            <a:gdLst/>
            <a:ahLst/>
            <a:cxnLst/>
            <a:rect l="l" t="t" r="r" b="b"/>
            <a:pathLst>
              <a:path w="906144" h="906144">
                <a:moveTo>
                  <a:pt x="453059" y="0"/>
                </a:moveTo>
                <a:lnTo>
                  <a:pt x="379571" y="5929"/>
                </a:lnTo>
                <a:lnTo>
                  <a:pt x="309858" y="23097"/>
                </a:lnTo>
                <a:lnTo>
                  <a:pt x="244853" y="50570"/>
                </a:lnTo>
                <a:lnTo>
                  <a:pt x="185489" y="87415"/>
                </a:lnTo>
                <a:lnTo>
                  <a:pt x="132699" y="132700"/>
                </a:lnTo>
                <a:lnTo>
                  <a:pt x="87415" y="185492"/>
                </a:lnTo>
                <a:lnTo>
                  <a:pt x="50570" y="244858"/>
                </a:lnTo>
                <a:lnTo>
                  <a:pt x="23097" y="309865"/>
                </a:lnTo>
                <a:lnTo>
                  <a:pt x="5929" y="379581"/>
                </a:lnTo>
                <a:lnTo>
                  <a:pt x="0" y="453072"/>
                </a:lnTo>
                <a:lnTo>
                  <a:pt x="1501" y="490230"/>
                </a:lnTo>
                <a:lnTo>
                  <a:pt x="13167" y="561947"/>
                </a:lnTo>
                <a:lnTo>
                  <a:pt x="35604" y="629422"/>
                </a:lnTo>
                <a:lnTo>
                  <a:pt x="67879" y="691723"/>
                </a:lnTo>
                <a:lnTo>
                  <a:pt x="109060" y="747917"/>
                </a:lnTo>
                <a:lnTo>
                  <a:pt x="158214" y="797071"/>
                </a:lnTo>
                <a:lnTo>
                  <a:pt x="214408" y="838252"/>
                </a:lnTo>
                <a:lnTo>
                  <a:pt x="276709" y="870528"/>
                </a:lnTo>
                <a:lnTo>
                  <a:pt x="344185" y="892965"/>
                </a:lnTo>
                <a:lnTo>
                  <a:pt x="415902" y="904630"/>
                </a:lnTo>
                <a:lnTo>
                  <a:pt x="453059" y="906132"/>
                </a:lnTo>
                <a:lnTo>
                  <a:pt x="490217" y="904630"/>
                </a:lnTo>
                <a:lnTo>
                  <a:pt x="561934" y="892965"/>
                </a:lnTo>
                <a:lnTo>
                  <a:pt x="629410" y="870528"/>
                </a:lnTo>
                <a:lnTo>
                  <a:pt x="691711" y="838252"/>
                </a:lnTo>
                <a:lnTo>
                  <a:pt x="747905" y="797071"/>
                </a:lnTo>
                <a:lnTo>
                  <a:pt x="797059" y="747917"/>
                </a:lnTo>
                <a:lnTo>
                  <a:pt x="838240" y="691723"/>
                </a:lnTo>
                <a:lnTo>
                  <a:pt x="870515" y="629422"/>
                </a:lnTo>
                <a:lnTo>
                  <a:pt x="892952" y="561947"/>
                </a:lnTo>
                <a:lnTo>
                  <a:pt x="904617" y="490230"/>
                </a:lnTo>
                <a:lnTo>
                  <a:pt x="906119" y="453072"/>
                </a:lnTo>
                <a:lnTo>
                  <a:pt x="904617" y="415913"/>
                </a:lnTo>
                <a:lnTo>
                  <a:pt x="892952" y="344192"/>
                </a:lnTo>
                <a:lnTo>
                  <a:pt x="870515" y="276714"/>
                </a:lnTo>
                <a:lnTo>
                  <a:pt x="838240" y="214411"/>
                </a:lnTo>
                <a:lnTo>
                  <a:pt x="797059" y="158216"/>
                </a:lnTo>
                <a:lnTo>
                  <a:pt x="747905" y="109061"/>
                </a:lnTo>
                <a:lnTo>
                  <a:pt x="691711" y="67879"/>
                </a:lnTo>
                <a:lnTo>
                  <a:pt x="629410" y="35604"/>
                </a:lnTo>
                <a:lnTo>
                  <a:pt x="561934" y="13167"/>
                </a:lnTo>
                <a:lnTo>
                  <a:pt x="490217" y="1501"/>
                </a:lnTo>
                <a:lnTo>
                  <a:pt x="453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29200" y="452412"/>
            <a:ext cx="4800600" cy="7320280"/>
          </a:xfrm>
          <a:custGeom>
            <a:avLst/>
            <a:gdLst/>
            <a:ahLst/>
            <a:cxnLst/>
            <a:rect l="l" t="t" r="r" b="b"/>
            <a:pathLst>
              <a:path w="4800600" h="7320280">
                <a:moveTo>
                  <a:pt x="0" y="0"/>
                </a:moveTo>
                <a:lnTo>
                  <a:pt x="0" y="7319987"/>
                </a:lnTo>
                <a:lnTo>
                  <a:pt x="4800600" y="7319987"/>
                </a:lnTo>
                <a:lnTo>
                  <a:pt x="4800600" y="182587"/>
                </a:lnTo>
                <a:lnTo>
                  <a:pt x="4800230" y="156662"/>
                </a:lnTo>
                <a:lnTo>
                  <a:pt x="4798900" y="112445"/>
                </a:lnTo>
                <a:lnTo>
                  <a:pt x="4792803" y="63161"/>
                </a:lnTo>
                <a:lnTo>
                  <a:pt x="4769680" y="23534"/>
                </a:lnTo>
                <a:lnTo>
                  <a:pt x="4719165" y="5720"/>
                </a:lnTo>
                <a:lnTo>
                  <a:pt x="4680141" y="2267"/>
                </a:lnTo>
                <a:lnTo>
                  <a:pt x="4630074" y="99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495836" y="4096853"/>
            <a:ext cx="376682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i="1" spc="-60" dirty="0">
                <a:solidFill>
                  <a:srgbClr val="005AA8"/>
                </a:solidFill>
                <a:latin typeface="Trebuchet MS"/>
                <a:cs typeface="Trebuchet MS"/>
              </a:rPr>
              <a:t>Wil</a:t>
            </a:r>
            <a:r>
              <a:rPr sz="1500" b="1" i="1" spc="-20" dirty="0">
                <a:solidFill>
                  <a:srgbClr val="005AA8"/>
                </a:solidFill>
                <a:latin typeface="Trebuchet MS"/>
                <a:cs typeface="Trebuchet MS"/>
              </a:rPr>
              <a:t>l</a:t>
            </a:r>
            <a:r>
              <a:rPr sz="1500" b="1" i="1" spc="-40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dirty="0">
                <a:solidFill>
                  <a:srgbClr val="005AA8"/>
                </a:solidFill>
                <a:latin typeface="Trebuchet MS"/>
                <a:cs typeface="Trebuchet MS"/>
              </a:rPr>
              <a:t>I</a:t>
            </a:r>
            <a:r>
              <a:rPr sz="1500" b="1" i="1" spc="-40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-25" dirty="0">
                <a:solidFill>
                  <a:srgbClr val="005AA8"/>
                </a:solidFill>
                <a:latin typeface="Trebuchet MS"/>
                <a:cs typeface="Trebuchet MS"/>
              </a:rPr>
              <a:t>hav</a:t>
            </a:r>
            <a:r>
              <a:rPr sz="1500" b="1" i="1" dirty="0">
                <a:solidFill>
                  <a:srgbClr val="005AA8"/>
                </a:solidFill>
                <a:latin typeface="Trebuchet MS"/>
                <a:cs typeface="Trebuchet MS"/>
              </a:rPr>
              <a:t>e</a:t>
            </a:r>
            <a:r>
              <a:rPr sz="1500" b="1" i="1" spc="-40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-45" dirty="0">
                <a:solidFill>
                  <a:srgbClr val="005AA8"/>
                </a:solidFill>
                <a:latin typeface="Trebuchet MS"/>
                <a:cs typeface="Trebuchet MS"/>
              </a:rPr>
              <a:t>diabete</a:t>
            </a:r>
            <a:r>
              <a:rPr sz="1500" b="1" i="1" spc="-15" dirty="0">
                <a:solidFill>
                  <a:srgbClr val="005AA8"/>
                </a:solidFill>
                <a:latin typeface="Trebuchet MS"/>
                <a:cs typeface="Trebuchet MS"/>
              </a:rPr>
              <a:t>s</a:t>
            </a:r>
            <a:r>
              <a:rPr sz="1500" b="1" i="1" spc="-40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-80" dirty="0">
                <a:solidFill>
                  <a:srgbClr val="005AA8"/>
                </a:solidFill>
                <a:latin typeface="Trebuchet MS"/>
                <a:cs typeface="Trebuchet MS"/>
              </a:rPr>
              <a:t>fo</a:t>
            </a:r>
            <a:r>
              <a:rPr sz="1500" b="1" i="1" spc="-50" dirty="0">
                <a:solidFill>
                  <a:srgbClr val="005AA8"/>
                </a:solidFill>
                <a:latin typeface="Trebuchet MS"/>
                <a:cs typeface="Trebuchet MS"/>
              </a:rPr>
              <a:t>r</a:t>
            </a:r>
            <a:r>
              <a:rPr sz="1500" b="1" i="1" spc="-40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-25" dirty="0">
                <a:solidFill>
                  <a:srgbClr val="005AA8"/>
                </a:solidFill>
                <a:latin typeface="Trebuchet MS"/>
                <a:cs typeface="Trebuchet MS"/>
              </a:rPr>
              <a:t>th</a:t>
            </a:r>
            <a:r>
              <a:rPr sz="1500" b="1" i="1" dirty="0">
                <a:solidFill>
                  <a:srgbClr val="005AA8"/>
                </a:solidFill>
                <a:latin typeface="Trebuchet MS"/>
                <a:cs typeface="Trebuchet MS"/>
              </a:rPr>
              <a:t>e</a:t>
            </a:r>
            <a:r>
              <a:rPr sz="1500" b="1" i="1" spc="-40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-55" dirty="0">
                <a:solidFill>
                  <a:srgbClr val="005AA8"/>
                </a:solidFill>
                <a:latin typeface="Trebuchet MS"/>
                <a:cs typeface="Trebuchet MS"/>
              </a:rPr>
              <a:t>res</a:t>
            </a:r>
            <a:r>
              <a:rPr sz="1500" b="1" i="1" spc="-30" dirty="0">
                <a:solidFill>
                  <a:srgbClr val="005AA8"/>
                </a:solidFill>
                <a:latin typeface="Trebuchet MS"/>
                <a:cs typeface="Trebuchet MS"/>
              </a:rPr>
              <a:t>t</a:t>
            </a:r>
            <a:r>
              <a:rPr sz="1500" b="1" i="1" spc="-40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-60" dirty="0">
                <a:solidFill>
                  <a:srgbClr val="005AA8"/>
                </a:solidFill>
                <a:latin typeface="Trebuchet MS"/>
                <a:cs typeface="Trebuchet MS"/>
              </a:rPr>
              <a:t>o</a:t>
            </a:r>
            <a:r>
              <a:rPr sz="1500" b="1" i="1" spc="-25" dirty="0">
                <a:solidFill>
                  <a:srgbClr val="005AA8"/>
                </a:solidFill>
                <a:latin typeface="Trebuchet MS"/>
                <a:cs typeface="Trebuchet MS"/>
              </a:rPr>
              <a:t>f</a:t>
            </a:r>
            <a:r>
              <a:rPr sz="1500" b="1" i="1" spc="-40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60" dirty="0">
                <a:solidFill>
                  <a:srgbClr val="005AA8"/>
                </a:solidFill>
                <a:latin typeface="Trebuchet MS"/>
                <a:cs typeface="Trebuchet MS"/>
              </a:rPr>
              <a:t>m</a:t>
            </a:r>
            <a:r>
              <a:rPr sz="1500" b="1" i="1" spc="55" dirty="0">
                <a:solidFill>
                  <a:srgbClr val="005AA8"/>
                </a:solidFill>
                <a:latin typeface="Trebuchet MS"/>
                <a:cs typeface="Trebuchet MS"/>
              </a:rPr>
              <a:t>y</a:t>
            </a:r>
            <a:r>
              <a:rPr sz="1500" b="1" i="1" spc="-40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-50" dirty="0">
                <a:solidFill>
                  <a:srgbClr val="005AA8"/>
                </a:solidFill>
                <a:latin typeface="Trebuchet MS"/>
                <a:cs typeface="Trebuchet MS"/>
              </a:rPr>
              <a:t>life?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88838" y="6689470"/>
            <a:ext cx="3978275" cy="430887"/>
          </a:xfrm>
          <a:custGeom>
            <a:avLst/>
            <a:gdLst/>
            <a:ahLst/>
            <a:cxnLst/>
            <a:rect l="l" t="t" r="r" b="b"/>
            <a:pathLst>
              <a:path w="3978275" h="763904">
                <a:moveTo>
                  <a:pt x="182857" y="0"/>
                </a:moveTo>
                <a:lnTo>
                  <a:pt x="133296" y="182"/>
                </a:lnTo>
                <a:lnTo>
                  <a:pt x="93611" y="1463"/>
                </a:lnTo>
                <a:lnTo>
                  <a:pt x="50200" y="7840"/>
                </a:lnTo>
                <a:lnTo>
                  <a:pt x="16642" y="30426"/>
                </a:lnTo>
                <a:lnTo>
                  <a:pt x="2834" y="77152"/>
                </a:lnTo>
                <a:lnTo>
                  <a:pt x="160" y="133319"/>
                </a:lnTo>
                <a:lnTo>
                  <a:pt x="0" y="156796"/>
                </a:lnTo>
                <a:lnTo>
                  <a:pt x="0" y="607133"/>
                </a:lnTo>
                <a:lnTo>
                  <a:pt x="594" y="651619"/>
                </a:lnTo>
                <a:lnTo>
                  <a:pt x="4914" y="701202"/>
                </a:lnTo>
                <a:lnTo>
                  <a:pt x="22837" y="741070"/>
                </a:lnTo>
                <a:lnTo>
                  <a:pt x="62704" y="758992"/>
                </a:lnTo>
                <a:lnTo>
                  <a:pt x="112288" y="763313"/>
                </a:lnTo>
                <a:lnTo>
                  <a:pt x="156773" y="763907"/>
                </a:lnTo>
                <a:lnTo>
                  <a:pt x="3821226" y="763907"/>
                </a:lnTo>
                <a:lnTo>
                  <a:pt x="3865712" y="763313"/>
                </a:lnTo>
                <a:lnTo>
                  <a:pt x="3915295" y="758992"/>
                </a:lnTo>
                <a:lnTo>
                  <a:pt x="3955163" y="741070"/>
                </a:lnTo>
                <a:lnTo>
                  <a:pt x="3973085" y="701202"/>
                </a:lnTo>
                <a:lnTo>
                  <a:pt x="3977406" y="651619"/>
                </a:lnTo>
                <a:lnTo>
                  <a:pt x="3978000" y="607133"/>
                </a:lnTo>
                <a:lnTo>
                  <a:pt x="3978000" y="156796"/>
                </a:lnTo>
                <a:lnTo>
                  <a:pt x="3977406" y="112311"/>
                </a:lnTo>
                <a:lnTo>
                  <a:pt x="3973085" y="62727"/>
                </a:lnTo>
                <a:lnTo>
                  <a:pt x="3955163" y="22860"/>
                </a:lnTo>
                <a:lnTo>
                  <a:pt x="3915295" y="4937"/>
                </a:lnTo>
                <a:lnTo>
                  <a:pt x="3865712" y="617"/>
                </a:lnTo>
                <a:lnTo>
                  <a:pt x="182857" y="0"/>
                </a:lnTo>
                <a:close/>
              </a:path>
            </a:pathLst>
          </a:custGeom>
          <a:solidFill>
            <a:srgbClr val="E1E1ED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STILLWATER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FAMILY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CENTER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505678" y="6426174"/>
            <a:ext cx="3978275" cy="764540"/>
          </a:xfrm>
          <a:custGeom>
            <a:avLst/>
            <a:gdLst/>
            <a:ahLst/>
            <a:cxnLst/>
            <a:rect l="l" t="t" r="r" b="b"/>
            <a:pathLst>
              <a:path w="3978275" h="764540">
                <a:moveTo>
                  <a:pt x="182879" y="0"/>
                </a:moveTo>
                <a:lnTo>
                  <a:pt x="133319" y="182"/>
                </a:lnTo>
                <a:lnTo>
                  <a:pt x="93634" y="1463"/>
                </a:lnTo>
                <a:lnTo>
                  <a:pt x="50223" y="7840"/>
                </a:lnTo>
                <a:lnTo>
                  <a:pt x="16664" y="30426"/>
                </a:lnTo>
                <a:lnTo>
                  <a:pt x="2857" y="77152"/>
                </a:lnTo>
                <a:lnTo>
                  <a:pt x="182" y="133319"/>
                </a:lnTo>
                <a:lnTo>
                  <a:pt x="0" y="182880"/>
                </a:lnTo>
                <a:lnTo>
                  <a:pt x="0" y="581050"/>
                </a:lnTo>
                <a:lnTo>
                  <a:pt x="182" y="630610"/>
                </a:lnTo>
                <a:lnTo>
                  <a:pt x="1463" y="670295"/>
                </a:lnTo>
                <a:lnTo>
                  <a:pt x="7840" y="713706"/>
                </a:lnTo>
                <a:lnTo>
                  <a:pt x="30426" y="747265"/>
                </a:lnTo>
                <a:lnTo>
                  <a:pt x="77152" y="761072"/>
                </a:lnTo>
                <a:lnTo>
                  <a:pt x="133319" y="763747"/>
                </a:lnTo>
                <a:lnTo>
                  <a:pt x="182879" y="763930"/>
                </a:lnTo>
                <a:lnTo>
                  <a:pt x="3795166" y="763930"/>
                </a:lnTo>
                <a:lnTo>
                  <a:pt x="3844726" y="763747"/>
                </a:lnTo>
                <a:lnTo>
                  <a:pt x="3884411" y="762467"/>
                </a:lnTo>
                <a:lnTo>
                  <a:pt x="3927822" y="756089"/>
                </a:lnTo>
                <a:lnTo>
                  <a:pt x="3961381" y="733503"/>
                </a:lnTo>
                <a:lnTo>
                  <a:pt x="3975188" y="686777"/>
                </a:lnTo>
                <a:lnTo>
                  <a:pt x="3977863" y="630610"/>
                </a:lnTo>
                <a:lnTo>
                  <a:pt x="3978046" y="581050"/>
                </a:lnTo>
                <a:lnTo>
                  <a:pt x="3978046" y="182880"/>
                </a:lnTo>
                <a:lnTo>
                  <a:pt x="3977863" y="133319"/>
                </a:lnTo>
                <a:lnTo>
                  <a:pt x="3976583" y="93634"/>
                </a:lnTo>
                <a:lnTo>
                  <a:pt x="3970205" y="50223"/>
                </a:lnTo>
                <a:lnTo>
                  <a:pt x="3947619" y="16664"/>
                </a:lnTo>
                <a:lnTo>
                  <a:pt x="3900893" y="2857"/>
                </a:lnTo>
                <a:lnTo>
                  <a:pt x="3844726" y="182"/>
                </a:lnTo>
                <a:lnTo>
                  <a:pt x="3795166" y="0"/>
                </a:lnTo>
                <a:lnTo>
                  <a:pt x="182879" y="0"/>
                </a:lnTo>
                <a:close/>
              </a:path>
            </a:pathLst>
          </a:custGeom>
          <a:ln w="635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091607" y="3988280"/>
            <a:ext cx="4314190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250" b="1" i="1" spc="-165" baseline="3535" dirty="0">
                <a:solidFill>
                  <a:srgbClr val="ADBADE"/>
                </a:solidFill>
                <a:latin typeface="Times New Roman"/>
                <a:cs typeface="Times New Roman"/>
              </a:rPr>
              <a:t>“</a:t>
            </a:r>
            <a:r>
              <a:rPr sz="8250" b="1" i="1" spc="-1252" baseline="3535" dirty="0">
                <a:solidFill>
                  <a:srgbClr val="ADBADE"/>
                </a:solidFill>
                <a:latin typeface="Times New Roman"/>
                <a:cs typeface="Times New Roman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Currentl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ther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cur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fo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diabetes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Bu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ther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ar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way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95836" y="4626380"/>
            <a:ext cx="2726690" cy="153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hel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manag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it:</a:t>
            </a:r>
            <a:endParaRPr sz="1300">
              <a:latin typeface="Tahoma"/>
              <a:cs typeface="Tahoma"/>
            </a:endParaRPr>
          </a:p>
          <a:p>
            <a:pPr marL="403225" indent="-161925">
              <a:lnSpc>
                <a:spcPct val="100000"/>
              </a:lnSpc>
              <a:spcBef>
                <a:spcPts val="535"/>
              </a:spcBef>
              <a:buClr>
                <a:srgbClr val="14397F"/>
              </a:buClr>
              <a:buSzPct val="138461"/>
              <a:buFont typeface="Verdana"/>
              <a:buChar char="•"/>
              <a:tabLst>
                <a:tab pos="403860" algn="l"/>
              </a:tabLst>
            </a:pP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right</a:t>
            </a:r>
            <a:endParaRPr sz="1300">
              <a:latin typeface="Tahoma"/>
              <a:cs typeface="Tahoma"/>
            </a:endParaRPr>
          </a:p>
          <a:p>
            <a:pPr marL="403225" indent="-161925">
              <a:lnSpc>
                <a:spcPct val="100000"/>
              </a:lnSpc>
              <a:spcBef>
                <a:spcPts val="540"/>
              </a:spcBef>
              <a:buClr>
                <a:srgbClr val="14397F"/>
              </a:buClr>
              <a:buSzPct val="138461"/>
              <a:buFont typeface="Verdana"/>
              <a:buChar char="•"/>
              <a:tabLst>
                <a:tab pos="403860" algn="l"/>
              </a:tabLst>
            </a:pP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Reac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an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sta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goa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weight</a:t>
            </a:r>
            <a:endParaRPr sz="1300">
              <a:latin typeface="Tahoma"/>
              <a:cs typeface="Tahoma"/>
            </a:endParaRPr>
          </a:p>
          <a:p>
            <a:pPr marL="403225" indent="-161925">
              <a:lnSpc>
                <a:spcPct val="100000"/>
              </a:lnSpc>
              <a:spcBef>
                <a:spcPts val="540"/>
              </a:spcBef>
              <a:buClr>
                <a:srgbClr val="14397F"/>
              </a:buClr>
              <a:buSzPct val="138461"/>
              <a:buFont typeface="Verdana"/>
              <a:buChar char="•"/>
              <a:tabLst>
                <a:tab pos="403860" algn="l"/>
              </a:tabLst>
            </a:pP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Kee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bloo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suga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range</a:t>
            </a:r>
            <a:endParaRPr sz="1300">
              <a:latin typeface="Tahoma"/>
              <a:cs typeface="Tahoma"/>
            </a:endParaRPr>
          </a:p>
          <a:p>
            <a:pPr marL="403225" indent="-161925">
              <a:lnSpc>
                <a:spcPct val="100000"/>
              </a:lnSpc>
              <a:spcBef>
                <a:spcPts val="540"/>
              </a:spcBef>
              <a:buClr>
                <a:srgbClr val="14397F"/>
              </a:buClr>
              <a:buSzPct val="138461"/>
              <a:buFont typeface="Verdana"/>
              <a:buChar char="•"/>
              <a:tabLst>
                <a:tab pos="403860" algn="l"/>
              </a:tabLst>
            </a:pP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Sta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active</a:t>
            </a:r>
            <a:endParaRPr sz="1300">
              <a:latin typeface="Tahoma"/>
              <a:cs typeface="Tahoma"/>
            </a:endParaRPr>
          </a:p>
          <a:p>
            <a:pPr marL="403225" indent="-161925">
              <a:lnSpc>
                <a:spcPct val="100000"/>
              </a:lnSpc>
              <a:spcBef>
                <a:spcPts val="540"/>
              </a:spcBef>
              <a:buClr>
                <a:srgbClr val="14397F"/>
              </a:buClr>
              <a:buSzPct val="138461"/>
              <a:buFont typeface="Verdana"/>
              <a:buChar char="•"/>
              <a:tabLst>
                <a:tab pos="403860" algn="l"/>
              </a:tabLst>
            </a:pP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Tak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medicin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directed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72086" y="6494952"/>
            <a:ext cx="3522979" cy="207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9000"/>
              </a:lnSpc>
            </a:pPr>
            <a:r>
              <a:rPr sz="1300" b="1" i="1" spc="-45" dirty="0" smtClean="0">
                <a:solidFill>
                  <a:srgbClr val="005AA8"/>
                </a:solidFill>
                <a:latin typeface="Calibri"/>
                <a:cs typeface="Calibri"/>
              </a:rPr>
              <a:t>.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11434" y="1267205"/>
            <a:ext cx="3973829" cy="899794"/>
          </a:xfrm>
          <a:custGeom>
            <a:avLst/>
            <a:gdLst/>
            <a:ahLst/>
            <a:cxnLst/>
            <a:rect l="l" t="t" r="r" b="b"/>
            <a:pathLst>
              <a:path w="3973829" h="899794">
                <a:moveTo>
                  <a:pt x="228571" y="0"/>
                </a:moveTo>
                <a:lnTo>
                  <a:pt x="166620" y="228"/>
                </a:lnTo>
                <a:lnTo>
                  <a:pt x="117014" y="1828"/>
                </a:lnTo>
                <a:lnTo>
                  <a:pt x="78381" y="6172"/>
                </a:lnTo>
                <a:lnTo>
                  <a:pt x="38004" y="20831"/>
                </a:lnTo>
                <a:lnTo>
                  <a:pt x="9772" y="62779"/>
                </a:lnTo>
                <a:lnTo>
                  <a:pt x="1800" y="117043"/>
                </a:lnTo>
                <a:lnTo>
                  <a:pt x="200" y="166649"/>
                </a:lnTo>
                <a:lnTo>
                  <a:pt x="0" y="195995"/>
                </a:lnTo>
                <a:lnTo>
                  <a:pt x="0" y="703786"/>
                </a:lnTo>
                <a:lnTo>
                  <a:pt x="742" y="759393"/>
                </a:lnTo>
                <a:lnTo>
                  <a:pt x="3543" y="803341"/>
                </a:lnTo>
                <a:lnTo>
                  <a:pt x="14601" y="850404"/>
                </a:lnTo>
                <a:lnTo>
                  <a:pt x="49349" y="885151"/>
                </a:lnTo>
                <a:lnTo>
                  <a:pt x="96412" y="896210"/>
                </a:lnTo>
                <a:lnTo>
                  <a:pt x="140360" y="899010"/>
                </a:lnTo>
                <a:lnTo>
                  <a:pt x="195967" y="899753"/>
                </a:lnTo>
                <a:lnTo>
                  <a:pt x="3777411" y="899753"/>
                </a:lnTo>
                <a:lnTo>
                  <a:pt x="3806758" y="899553"/>
                </a:lnTo>
                <a:lnTo>
                  <a:pt x="3856364" y="897953"/>
                </a:lnTo>
                <a:lnTo>
                  <a:pt x="3894997" y="893610"/>
                </a:lnTo>
                <a:lnTo>
                  <a:pt x="3935374" y="878951"/>
                </a:lnTo>
                <a:lnTo>
                  <a:pt x="3963606" y="837003"/>
                </a:lnTo>
                <a:lnTo>
                  <a:pt x="3971578" y="782739"/>
                </a:lnTo>
                <a:lnTo>
                  <a:pt x="3973179" y="733132"/>
                </a:lnTo>
                <a:lnTo>
                  <a:pt x="3973379" y="703786"/>
                </a:lnTo>
                <a:lnTo>
                  <a:pt x="3973379" y="195995"/>
                </a:lnTo>
                <a:lnTo>
                  <a:pt x="3972636" y="140388"/>
                </a:lnTo>
                <a:lnTo>
                  <a:pt x="3969835" y="96440"/>
                </a:lnTo>
                <a:lnTo>
                  <a:pt x="3958777" y="49377"/>
                </a:lnTo>
                <a:lnTo>
                  <a:pt x="3924030" y="14630"/>
                </a:lnTo>
                <a:lnTo>
                  <a:pt x="3876967" y="3571"/>
                </a:lnTo>
                <a:lnTo>
                  <a:pt x="3833018" y="771"/>
                </a:lnTo>
                <a:lnTo>
                  <a:pt x="228571" y="0"/>
                </a:lnTo>
                <a:close/>
              </a:path>
            </a:pathLst>
          </a:custGeom>
          <a:solidFill>
            <a:srgbClr val="E5E8F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11406" y="1267205"/>
            <a:ext cx="3973829" cy="899794"/>
          </a:xfrm>
          <a:custGeom>
            <a:avLst/>
            <a:gdLst/>
            <a:ahLst/>
            <a:cxnLst/>
            <a:rect l="l" t="t" r="r" b="b"/>
            <a:pathLst>
              <a:path w="3973829" h="899794">
                <a:moveTo>
                  <a:pt x="228600" y="0"/>
                </a:moveTo>
                <a:lnTo>
                  <a:pt x="166649" y="228"/>
                </a:lnTo>
                <a:lnTo>
                  <a:pt x="117043" y="1828"/>
                </a:lnTo>
                <a:lnTo>
                  <a:pt x="78409" y="6172"/>
                </a:lnTo>
                <a:lnTo>
                  <a:pt x="38033" y="20831"/>
                </a:lnTo>
                <a:lnTo>
                  <a:pt x="9801" y="62779"/>
                </a:lnTo>
                <a:lnTo>
                  <a:pt x="1828" y="117043"/>
                </a:lnTo>
                <a:lnTo>
                  <a:pt x="228" y="166649"/>
                </a:lnTo>
                <a:lnTo>
                  <a:pt x="0" y="228600"/>
                </a:lnTo>
                <a:lnTo>
                  <a:pt x="0" y="671182"/>
                </a:lnTo>
                <a:lnTo>
                  <a:pt x="228" y="733132"/>
                </a:lnTo>
                <a:lnTo>
                  <a:pt x="1828" y="782739"/>
                </a:lnTo>
                <a:lnTo>
                  <a:pt x="6172" y="821372"/>
                </a:lnTo>
                <a:lnTo>
                  <a:pt x="20831" y="861748"/>
                </a:lnTo>
                <a:lnTo>
                  <a:pt x="62779" y="889981"/>
                </a:lnTo>
                <a:lnTo>
                  <a:pt x="117043" y="897953"/>
                </a:lnTo>
                <a:lnTo>
                  <a:pt x="166649" y="899553"/>
                </a:lnTo>
                <a:lnTo>
                  <a:pt x="228600" y="899782"/>
                </a:lnTo>
                <a:lnTo>
                  <a:pt x="3744836" y="899782"/>
                </a:lnTo>
                <a:lnTo>
                  <a:pt x="3806786" y="899553"/>
                </a:lnTo>
                <a:lnTo>
                  <a:pt x="3856393" y="897953"/>
                </a:lnTo>
                <a:lnTo>
                  <a:pt x="3895026" y="893610"/>
                </a:lnTo>
                <a:lnTo>
                  <a:pt x="3935402" y="878951"/>
                </a:lnTo>
                <a:lnTo>
                  <a:pt x="3963635" y="837003"/>
                </a:lnTo>
                <a:lnTo>
                  <a:pt x="3971607" y="782739"/>
                </a:lnTo>
                <a:lnTo>
                  <a:pt x="3973207" y="733132"/>
                </a:lnTo>
                <a:lnTo>
                  <a:pt x="3973436" y="671182"/>
                </a:lnTo>
                <a:lnTo>
                  <a:pt x="3973436" y="228600"/>
                </a:lnTo>
                <a:lnTo>
                  <a:pt x="3973207" y="166649"/>
                </a:lnTo>
                <a:lnTo>
                  <a:pt x="3971607" y="117043"/>
                </a:lnTo>
                <a:lnTo>
                  <a:pt x="3967264" y="78409"/>
                </a:lnTo>
                <a:lnTo>
                  <a:pt x="3952605" y="38033"/>
                </a:lnTo>
                <a:lnTo>
                  <a:pt x="3910657" y="9801"/>
                </a:lnTo>
                <a:lnTo>
                  <a:pt x="3856393" y="1828"/>
                </a:lnTo>
                <a:lnTo>
                  <a:pt x="3806786" y="228"/>
                </a:lnTo>
                <a:lnTo>
                  <a:pt x="3744836" y="0"/>
                </a:lnTo>
                <a:lnTo>
                  <a:pt x="228600" y="0"/>
                </a:lnTo>
                <a:close/>
              </a:path>
            </a:pathLst>
          </a:custGeom>
          <a:ln w="6349">
            <a:solidFill>
              <a:srgbClr val="1439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04941" y="1264869"/>
            <a:ext cx="1667510" cy="236854"/>
          </a:xfrm>
          <a:custGeom>
            <a:avLst/>
            <a:gdLst/>
            <a:ahLst/>
            <a:cxnLst/>
            <a:rect l="l" t="t" r="r" b="b"/>
            <a:pathLst>
              <a:path w="1667509" h="236855">
                <a:moveTo>
                  <a:pt x="0" y="236537"/>
                </a:moveTo>
                <a:lnTo>
                  <a:pt x="1667383" y="236537"/>
                </a:lnTo>
                <a:lnTo>
                  <a:pt x="1667383" y="0"/>
                </a:lnTo>
                <a:lnTo>
                  <a:pt x="0" y="0"/>
                </a:lnTo>
                <a:lnTo>
                  <a:pt x="0" y="236537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623839" y="1302728"/>
            <a:ext cx="52006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155" dirty="0">
                <a:solidFill>
                  <a:srgbClr val="FFFFFF"/>
                </a:solidFill>
                <a:latin typeface="Tahoma"/>
                <a:cs typeface="Tahoma"/>
              </a:rPr>
              <a:t>Normal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23864" y="1612352"/>
            <a:ext cx="3642360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bloo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suga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rise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afte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meal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th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pancrea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releases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insulin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Insulin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help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suga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ge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int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body’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cells.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503243" y="2422004"/>
            <a:ext cx="3982085" cy="1458595"/>
          </a:xfrm>
          <a:custGeom>
            <a:avLst/>
            <a:gdLst/>
            <a:ahLst/>
            <a:cxnLst/>
            <a:rect l="l" t="t" r="r" b="b"/>
            <a:pathLst>
              <a:path w="3982084" h="1458595">
                <a:moveTo>
                  <a:pt x="228571" y="0"/>
                </a:moveTo>
                <a:lnTo>
                  <a:pt x="166620" y="228"/>
                </a:lnTo>
                <a:lnTo>
                  <a:pt x="117014" y="1828"/>
                </a:lnTo>
                <a:lnTo>
                  <a:pt x="78381" y="6172"/>
                </a:lnTo>
                <a:lnTo>
                  <a:pt x="38004" y="20831"/>
                </a:lnTo>
                <a:lnTo>
                  <a:pt x="9772" y="62779"/>
                </a:lnTo>
                <a:lnTo>
                  <a:pt x="1800" y="117043"/>
                </a:lnTo>
                <a:lnTo>
                  <a:pt x="200" y="166649"/>
                </a:lnTo>
                <a:lnTo>
                  <a:pt x="0" y="195995"/>
                </a:lnTo>
                <a:lnTo>
                  <a:pt x="0" y="1262484"/>
                </a:lnTo>
                <a:lnTo>
                  <a:pt x="742" y="1318091"/>
                </a:lnTo>
                <a:lnTo>
                  <a:pt x="3543" y="1362040"/>
                </a:lnTo>
                <a:lnTo>
                  <a:pt x="14601" y="1409103"/>
                </a:lnTo>
                <a:lnTo>
                  <a:pt x="49349" y="1443850"/>
                </a:lnTo>
                <a:lnTo>
                  <a:pt x="96412" y="1454908"/>
                </a:lnTo>
                <a:lnTo>
                  <a:pt x="140360" y="1457709"/>
                </a:lnTo>
                <a:lnTo>
                  <a:pt x="195967" y="1458452"/>
                </a:lnTo>
                <a:lnTo>
                  <a:pt x="3786085" y="1458452"/>
                </a:lnTo>
                <a:lnTo>
                  <a:pt x="3841692" y="1457709"/>
                </a:lnTo>
                <a:lnTo>
                  <a:pt x="3885641" y="1454908"/>
                </a:lnTo>
                <a:lnTo>
                  <a:pt x="3932704" y="1443850"/>
                </a:lnTo>
                <a:lnTo>
                  <a:pt x="3967451" y="1409103"/>
                </a:lnTo>
                <a:lnTo>
                  <a:pt x="3978509" y="1362040"/>
                </a:lnTo>
                <a:lnTo>
                  <a:pt x="3981310" y="1318091"/>
                </a:lnTo>
                <a:lnTo>
                  <a:pt x="3982053" y="1262484"/>
                </a:lnTo>
                <a:lnTo>
                  <a:pt x="3982053" y="195995"/>
                </a:lnTo>
                <a:lnTo>
                  <a:pt x="3981310" y="140388"/>
                </a:lnTo>
                <a:lnTo>
                  <a:pt x="3978509" y="96440"/>
                </a:lnTo>
                <a:lnTo>
                  <a:pt x="3967451" y="49377"/>
                </a:lnTo>
                <a:lnTo>
                  <a:pt x="3932704" y="14630"/>
                </a:lnTo>
                <a:lnTo>
                  <a:pt x="3885641" y="3571"/>
                </a:lnTo>
                <a:lnTo>
                  <a:pt x="3841692" y="771"/>
                </a:lnTo>
                <a:lnTo>
                  <a:pt x="228571" y="0"/>
                </a:lnTo>
                <a:close/>
              </a:path>
            </a:pathLst>
          </a:custGeom>
          <a:solidFill>
            <a:srgbClr val="E5E8F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03214" y="2422004"/>
            <a:ext cx="3982720" cy="1458595"/>
          </a:xfrm>
          <a:custGeom>
            <a:avLst/>
            <a:gdLst/>
            <a:ahLst/>
            <a:cxnLst/>
            <a:rect l="l" t="t" r="r" b="b"/>
            <a:pathLst>
              <a:path w="3982720" h="1458595">
                <a:moveTo>
                  <a:pt x="228600" y="0"/>
                </a:moveTo>
                <a:lnTo>
                  <a:pt x="166649" y="228"/>
                </a:lnTo>
                <a:lnTo>
                  <a:pt x="117043" y="1828"/>
                </a:lnTo>
                <a:lnTo>
                  <a:pt x="78409" y="6172"/>
                </a:lnTo>
                <a:lnTo>
                  <a:pt x="38033" y="20831"/>
                </a:lnTo>
                <a:lnTo>
                  <a:pt x="9801" y="62779"/>
                </a:lnTo>
                <a:lnTo>
                  <a:pt x="1828" y="117043"/>
                </a:lnTo>
                <a:lnTo>
                  <a:pt x="228" y="166649"/>
                </a:lnTo>
                <a:lnTo>
                  <a:pt x="0" y="228600"/>
                </a:lnTo>
                <a:lnTo>
                  <a:pt x="0" y="1229880"/>
                </a:lnTo>
                <a:lnTo>
                  <a:pt x="228" y="1291831"/>
                </a:lnTo>
                <a:lnTo>
                  <a:pt x="1828" y="1341437"/>
                </a:lnTo>
                <a:lnTo>
                  <a:pt x="6172" y="1380070"/>
                </a:lnTo>
                <a:lnTo>
                  <a:pt x="20831" y="1420447"/>
                </a:lnTo>
                <a:lnTo>
                  <a:pt x="62779" y="1448679"/>
                </a:lnTo>
                <a:lnTo>
                  <a:pt x="117043" y="1456651"/>
                </a:lnTo>
                <a:lnTo>
                  <a:pt x="166649" y="1458252"/>
                </a:lnTo>
                <a:lnTo>
                  <a:pt x="228600" y="1458480"/>
                </a:lnTo>
                <a:lnTo>
                  <a:pt x="3753510" y="1458480"/>
                </a:lnTo>
                <a:lnTo>
                  <a:pt x="3815461" y="1458252"/>
                </a:lnTo>
                <a:lnTo>
                  <a:pt x="3865067" y="1456651"/>
                </a:lnTo>
                <a:lnTo>
                  <a:pt x="3903700" y="1452308"/>
                </a:lnTo>
                <a:lnTo>
                  <a:pt x="3944077" y="1437649"/>
                </a:lnTo>
                <a:lnTo>
                  <a:pt x="3972309" y="1395701"/>
                </a:lnTo>
                <a:lnTo>
                  <a:pt x="3980281" y="1341437"/>
                </a:lnTo>
                <a:lnTo>
                  <a:pt x="3981881" y="1291831"/>
                </a:lnTo>
                <a:lnTo>
                  <a:pt x="3982110" y="1229880"/>
                </a:lnTo>
                <a:lnTo>
                  <a:pt x="3982110" y="228600"/>
                </a:lnTo>
                <a:lnTo>
                  <a:pt x="3981881" y="166649"/>
                </a:lnTo>
                <a:lnTo>
                  <a:pt x="3980281" y="117043"/>
                </a:lnTo>
                <a:lnTo>
                  <a:pt x="3975938" y="78409"/>
                </a:lnTo>
                <a:lnTo>
                  <a:pt x="3961279" y="38033"/>
                </a:lnTo>
                <a:lnTo>
                  <a:pt x="3919331" y="9801"/>
                </a:lnTo>
                <a:lnTo>
                  <a:pt x="3865067" y="1828"/>
                </a:lnTo>
                <a:lnTo>
                  <a:pt x="3815461" y="228"/>
                </a:lnTo>
                <a:lnTo>
                  <a:pt x="3753510" y="0"/>
                </a:lnTo>
                <a:lnTo>
                  <a:pt x="228600" y="0"/>
                </a:lnTo>
                <a:close/>
              </a:path>
            </a:pathLst>
          </a:custGeom>
          <a:ln w="6350">
            <a:solidFill>
              <a:srgbClr val="1439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623864" y="2760863"/>
            <a:ext cx="3756660" cy="1003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Typ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35" dirty="0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diabete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occur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whe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bod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doe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no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make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enough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insulin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bod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doe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no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respond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wel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its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 own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insulin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Withou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enough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insulin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bod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doe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not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ge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th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energ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needs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Suga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builds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th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bloo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can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lea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seriou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healt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problem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ove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th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lon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term.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503138" y="2418524"/>
            <a:ext cx="1671320" cy="230504"/>
          </a:xfrm>
          <a:custGeom>
            <a:avLst/>
            <a:gdLst/>
            <a:ahLst/>
            <a:cxnLst/>
            <a:rect l="l" t="t" r="r" b="b"/>
            <a:pathLst>
              <a:path w="1671320" h="230505">
                <a:moveTo>
                  <a:pt x="0" y="230187"/>
                </a:moveTo>
                <a:lnTo>
                  <a:pt x="1670913" y="230187"/>
                </a:lnTo>
                <a:lnTo>
                  <a:pt x="1670913" y="0"/>
                </a:lnTo>
                <a:lnTo>
                  <a:pt x="0" y="0"/>
                </a:lnTo>
                <a:lnTo>
                  <a:pt x="0" y="230187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623864" y="2449907"/>
            <a:ext cx="109664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160" dirty="0">
                <a:solidFill>
                  <a:srgbClr val="FFFFFF"/>
                </a:solidFill>
                <a:latin typeface="Tahoma"/>
                <a:cs typeface="Tahoma"/>
              </a:rPr>
              <a:t>Type</a:t>
            </a:r>
            <a:r>
              <a:rPr sz="13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26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3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40" dirty="0">
                <a:solidFill>
                  <a:srgbClr val="FFFFFF"/>
                </a:solidFill>
                <a:latin typeface="Tahoma"/>
                <a:cs typeface="Tahoma"/>
              </a:rPr>
              <a:t>Diabetes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35077" y="317474"/>
            <a:ext cx="800100" cy="800100"/>
          </a:xfrm>
          <a:custGeom>
            <a:avLst/>
            <a:gdLst/>
            <a:ahLst/>
            <a:cxnLst/>
            <a:rect l="l" t="t" r="r" b="b"/>
            <a:pathLst>
              <a:path w="800100" h="800100">
                <a:moveTo>
                  <a:pt x="399935" y="0"/>
                </a:moveTo>
                <a:lnTo>
                  <a:pt x="335064" y="5234"/>
                </a:lnTo>
                <a:lnTo>
                  <a:pt x="273525" y="20388"/>
                </a:lnTo>
                <a:lnTo>
                  <a:pt x="216142" y="44640"/>
                </a:lnTo>
                <a:lnTo>
                  <a:pt x="163738" y="77164"/>
                </a:lnTo>
                <a:lnTo>
                  <a:pt x="117138" y="117138"/>
                </a:lnTo>
                <a:lnTo>
                  <a:pt x="77164" y="163738"/>
                </a:lnTo>
                <a:lnTo>
                  <a:pt x="44640" y="216142"/>
                </a:lnTo>
                <a:lnTo>
                  <a:pt x="20388" y="273525"/>
                </a:lnTo>
                <a:lnTo>
                  <a:pt x="5234" y="335064"/>
                </a:lnTo>
                <a:lnTo>
                  <a:pt x="0" y="399935"/>
                </a:lnTo>
                <a:lnTo>
                  <a:pt x="1325" y="432734"/>
                </a:lnTo>
                <a:lnTo>
                  <a:pt x="11623" y="496039"/>
                </a:lnTo>
                <a:lnTo>
                  <a:pt x="31428" y="555601"/>
                </a:lnTo>
                <a:lnTo>
                  <a:pt x="59919" y="610595"/>
                </a:lnTo>
                <a:lnTo>
                  <a:pt x="96271" y="660198"/>
                </a:lnTo>
                <a:lnTo>
                  <a:pt x="139661" y="703588"/>
                </a:lnTo>
                <a:lnTo>
                  <a:pt x="189266" y="739939"/>
                </a:lnTo>
                <a:lnTo>
                  <a:pt x="244262" y="768429"/>
                </a:lnTo>
                <a:lnTo>
                  <a:pt x="303826" y="788235"/>
                </a:lnTo>
                <a:lnTo>
                  <a:pt x="367134" y="798532"/>
                </a:lnTo>
                <a:lnTo>
                  <a:pt x="399935" y="799858"/>
                </a:lnTo>
                <a:lnTo>
                  <a:pt x="432736" y="798532"/>
                </a:lnTo>
                <a:lnTo>
                  <a:pt x="496044" y="788235"/>
                </a:lnTo>
                <a:lnTo>
                  <a:pt x="555608" y="768429"/>
                </a:lnTo>
                <a:lnTo>
                  <a:pt x="610604" y="739939"/>
                </a:lnTo>
                <a:lnTo>
                  <a:pt x="660209" y="703588"/>
                </a:lnTo>
                <a:lnTo>
                  <a:pt x="703599" y="660198"/>
                </a:lnTo>
                <a:lnTo>
                  <a:pt x="739951" y="610595"/>
                </a:lnTo>
                <a:lnTo>
                  <a:pt x="768442" y="555601"/>
                </a:lnTo>
                <a:lnTo>
                  <a:pt x="788248" y="496039"/>
                </a:lnTo>
                <a:lnTo>
                  <a:pt x="798545" y="432734"/>
                </a:lnTo>
                <a:lnTo>
                  <a:pt x="799871" y="399935"/>
                </a:lnTo>
                <a:lnTo>
                  <a:pt x="798545" y="367134"/>
                </a:lnTo>
                <a:lnTo>
                  <a:pt x="788248" y="303826"/>
                </a:lnTo>
                <a:lnTo>
                  <a:pt x="768442" y="244262"/>
                </a:lnTo>
                <a:lnTo>
                  <a:pt x="739951" y="189266"/>
                </a:lnTo>
                <a:lnTo>
                  <a:pt x="703599" y="139661"/>
                </a:lnTo>
                <a:lnTo>
                  <a:pt x="660209" y="96271"/>
                </a:lnTo>
                <a:lnTo>
                  <a:pt x="610604" y="59919"/>
                </a:lnTo>
                <a:lnTo>
                  <a:pt x="555608" y="31428"/>
                </a:lnTo>
                <a:lnTo>
                  <a:pt x="496044" y="11623"/>
                </a:lnTo>
                <a:lnTo>
                  <a:pt x="432736" y="1325"/>
                </a:lnTo>
                <a:lnTo>
                  <a:pt x="3999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2539" y="334937"/>
            <a:ext cx="782408" cy="782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5077" y="317474"/>
            <a:ext cx="800100" cy="800100"/>
          </a:xfrm>
          <a:custGeom>
            <a:avLst/>
            <a:gdLst/>
            <a:ahLst/>
            <a:cxnLst/>
            <a:rect l="l" t="t" r="r" b="b"/>
            <a:pathLst>
              <a:path w="800100" h="800100">
                <a:moveTo>
                  <a:pt x="399935" y="799858"/>
                </a:moveTo>
                <a:lnTo>
                  <a:pt x="464807" y="794624"/>
                </a:lnTo>
                <a:lnTo>
                  <a:pt x="526346" y="779469"/>
                </a:lnTo>
                <a:lnTo>
                  <a:pt x="583729" y="755218"/>
                </a:lnTo>
                <a:lnTo>
                  <a:pt x="636132" y="722695"/>
                </a:lnTo>
                <a:lnTo>
                  <a:pt x="682732" y="682721"/>
                </a:lnTo>
                <a:lnTo>
                  <a:pt x="722707" y="636122"/>
                </a:lnTo>
                <a:lnTo>
                  <a:pt x="755231" y="583720"/>
                </a:lnTo>
                <a:lnTo>
                  <a:pt x="779482" y="526340"/>
                </a:lnTo>
                <a:lnTo>
                  <a:pt x="794636" y="464803"/>
                </a:lnTo>
                <a:lnTo>
                  <a:pt x="799871" y="399935"/>
                </a:lnTo>
                <a:lnTo>
                  <a:pt x="798545" y="367134"/>
                </a:lnTo>
                <a:lnTo>
                  <a:pt x="788248" y="303826"/>
                </a:lnTo>
                <a:lnTo>
                  <a:pt x="768442" y="244262"/>
                </a:lnTo>
                <a:lnTo>
                  <a:pt x="739951" y="189266"/>
                </a:lnTo>
                <a:lnTo>
                  <a:pt x="703599" y="139661"/>
                </a:lnTo>
                <a:lnTo>
                  <a:pt x="660209" y="96271"/>
                </a:lnTo>
                <a:lnTo>
                  <a:pt x="610604" y="59919"/>
                </a:lnTo>
                <a:lnTo>
                  <a:pt x="555608" y="31428"/>
                </a:lnTo>
                <a:lnTo>
                  <a:pt x="496044" y="11623"/>
                </a:lnTo>
                <a:lnTo>
                  <a:pt x="432736" y="1325"/>
                </a:lnTo>
                <a:lnTo>
                  <a:pt x="399935" y="0"/>
                </a:lnTo>
                <a:lnTo>
                  <a:pt x="367134" y="1325"/>
                </a:lnTo>
                <a:lnTo>
                  <a:pt x="303826" y="11623"/>
                </a:lnTo>
                <a:lnTo>
                  <a:pt x="244262" y="31428"/>
                </a:lnTo>
                <a:lnTo>
                  <a:pt x="189266" y="59919"/>
                </a:lnTo>
                <a:lnTo>
                  <a:pt x="139661" y="96271"/>
                </a:lnTo>
                <a:lnTo>
                  <a:pt x="96271" y="139661"/>
                </a:lnTo>
                <a:lnTo>
                  <a:pt x="59919" y="189266"/>
                </a:lnTo>
                <a:lnTo>
                  <a:pt x="31428" y="244262"/>
                </a:lnTo>
                <a:lnTo>
                  <a:pt x="11623" y="303826"/>
                </a:lnTo>
                <a:lnTo>
                  <a:pt x="1325" y="367134"/>
                </a:lnTo>
                <a:lnTo>
                  <a:pt x="0" y="399935"/>
                </a:lnTo>
                <a:lnTo>
                  <a:pt x="1325" y="432734"/>
                </a:lnTo>
                <a:lnTo>
                  <a:pt x="11623" y="496039"/>
                </a:lnTo>
                <a:lnTo>
                  <a:pt x="31428" y="555601"/>
                </a:lnTo>
                <a:lnTo>
                  <a:pt x="59919" y="610595"/>
                </a:lnTo>
                <a:lnTo>
                  <a:pt x="96271" y="660198"/>
                </a:lnTo>
                <a:lnTo>
                  <a:pt x="139661" y="703588"/>
                </a:lnTo>
                <a:lnTo>
                  <a:pt x="189266" y="739939"/>
                </a:lnTo>
                <a:lnTo>
                  <a:pt x="244262" y="768429"/>
                </a:lnTo>
                <a:lnTo>
                  <a:pt x="303826" y="788235"/>
                </a:lnTo>
                <a:lnTo>
                  <a:pt x="367134" y="798532"/>
                </a:lnTo>
                <a:lnTo>
                  <a:pt x="399935" y="799858"/>
                </a:lnTo>
                <a:close/>
              </a:path>
            </a:pathLst>
          </a:custGeom>
          <a:ln w="34924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12275" y="1867306"/>
            <a:ext cx="1938527" cy="2947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54033" y="1855419"/>
            <a:ext cx="2248535" cy="2959100"/>
          </a:xfrm>
          <a:custGeom>
            <a:avLst/>
            <a:gdLst/>
            <a:ahLst/>
            <a:cxnLst/>
            <a:rect l="l" t="t" r="r" b="b"/>
            <a:pathLst>
              <a:path w="2248535" h="2959100">
                <a:moveTo>
                  <a:pt x="228600" y="0"/>
                </a:moveTo>
                <a:lnTo>
                  <a:pt x="166649" y="228"/>
                </a:lnTo>
                <a:lnTo>
                  <a:pt x="117043" y="1828"/>
                </a:lnTo>
                <a:lnTo>
                  <a:pt x="78409" y="6172"/>
                </a:lnTo>
                <a:lnTo>
                  <a:pt x="38033" y="20831"/>
                </a:lnTo>
                <a:lnTo>
                  <a:pt x="9801" y="62779"/>
                </a:lnTo>
                <a:lnTo>
                  <a:pt x="1828" y="117043"/>
                </a:lnTo>
                <a:lnTo>
                  <a:pt x="228" y="166649"/>
                </a:lnTo>
                <a:lnTo>
                  <a:pt x="0" y="228600"/>
                </a:lnTo>
                <a:lnTo>
                  <a:pt x="0" y="2730347"/>
                </a:lnTo>
                <a:lnTo>
                  <a:pt x="228" y="2792298"/>
                </a:lnTo>
                <a:lnTo>
                  <a:pt x="1828" y="2841904"/>
                </a:lnTo>
                <a:lnTo>
                  <a:pt x="6172" y="2880537"/>
                </a:lnTo>
                <a:lnTo>
                  <a:pt x="20831" y="2920914"/>
                </a:lnTo>
                <a:lnTo>
                  <a:pt x="62779" y="2949146"/>
                </a:lnTo>
                <a:lnTo>
                  <a:pt x="117043" y="2957118"/>
                </a:lnTo>
                <a:lnTo>
                  <a:pt x="166649" y="2958719"/>
                </a:lnTo>
                <a:lnTo>
                  <a:pt x="228600" y="2958947"/>
                </a:lnTo>
                <a:lnTo>
                  <a:pt x="2019642" y="2958947"/>
                </a:lnTo>
                <a:lnTo>
                  <a:pt x="2081593" y="2958719"/>
                </a:lnTo>
                <a:lnTo>
                  <a:pt x="2131199" y="2957118"/>
                </a:lnTo>
                <a:lnTo>
                  <a:pt x="2169833" y="2952775"/>
                </a:lnTo>
                <a:lnTo>
                  <a:pt x="2210209" y="2938116"/>
                </a:lnTo>
                <a:lnTo>
                  <a:pt x="2238441" y="2896168"/>
                </a:lnTo>
                <a:lnTo>
                  <a:pt x="2246414" y="2841904"/>
                </a:lnTo>
                <a:lnTo>
                  <a:pt x="2248014" y="2792298"/>
                </a:lnTo>
                <a:lnTo>
                  <a:pt x="2248242" y="2730347"/>
                </a:lnTo>
                <a:lnTo>
                  <a:pt x="2248242" y="228600"/>
                </a:lnTo>
                <a:lnTo>
                  <a:pt x="2248014" y="166649"/>
                </a:lnTo>
                <a:lnTo>
                  <a:pt x="2246414" y="117043"/>
                </a:lnTo>
                <a:lnTo>
                  <a:pt x="2242070" y="78409"/>
                </a:lnTo>
                <a:lnTo>
                  <a:pt x="2227411" y="38033"/>
                </a:lnTo>
                <a:lnTo>
                  <a:pt x="2185463" y="9801"/>
                </a:lnTo>
                <a:lnTo>
                  <a:pt x="2131199" y="1828"/>
                </a:lnTo>
                <a:lnTo>
                  <a:pt x="2081593" y="228"/>
                </a:lnTo>
                <a:lnTo>
                  <a:pt x="2019642" y="0"/>
                </a:lnTo>
                <a:lnTo>
                  <a:pt x="228600" y="0"/>
                </a:lnTo>
                <a:close/>
              </a:path>
            </a:pathLst>
          </a:custGeom>
          <a:ln w="8331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49512" y="4593945"/>
            <a:ext cx="2257425" cy="236220"/>
          </a:xfrm>
          <a:custGeom>
            <a:avLst/>
            <a:gdLst/>
            <a:ahLst/>
            <a:cxnLst/>
            <a:rect l="l" t="t" r="r" b="b"/>
            <a:pathLst>
              <a:path w="2257425" h="236220">
                <a:moveTo>
                  <a:pt x="0" y="236029"/>
                </a:moveTo>
                <a:lnTo>
                  <a:pt x="2257425" y="236029"/>
                </a:lnTo>
                <a:lnTo>
                  <a:pt x="2257425" y="0"/>
                </a:lnTo>
                <a:lnTo>
                  <a:pt x="0" y="0"/>
                </a:lnTo>
                <a:lnTo>
                  <a:pt x="0" y="236029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985075" y="4625499"/>
            <a:ext cx="118491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130" dirty="0">
                <a:solidFill>
                  <a:srgbClr val="FFFFFF"/>
                </a:solidFill>
                <a:latin typeface="Tahoma"/>
                <a:cs typeface="Tahoma"/>
              </a:rPr>
              <a:t>Digestive</a:t>
            </a:r>
            <a:r>
              <a:rPr sz="13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70" dirty="0">
                <a:solidFill>
                  <a:srgbClr val="FFFFFF"/>
                </a:solidFill>
                <a:latin typeface="Tahoma"/>
                <a:cs typeface="Tahoma"/>
              </a:rPr>
              <a:t>System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224578" y="3660757"/>
            <a:ext cx="44767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160" dirty="0">
                <a:solidFill>
                  <a:srgbClr val="231F20"/>
                </a:solidFill>
                <a:latin typeface="Tahoma"/>
                <a:cs typeface="Tahoma"/>
              </a:rPr>
              <a:t>Intestines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165581" y="2472476"/>
            <a:ext cx="50101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160" dirty="0">
                <a:solidFill>
                  <a:srgbClr val="231F20"/>
                </a:solidFill>
                <a:latin typeface="Tahoma"/>
                <a:cs typeface="Tahoma"/>
              </a:rPr>
              <a:t>Esophagus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536950" y="2550706"/>
            <a:ext cx="605155" cy="0"/>
          </a:xfrm>
          <a:custGeom>
            <a:avLst/>
            <a:gdLst/>
            <a:ahLst/>
            <a:cxnLst/>
            <a:rect l="l" t="t" r="r" b="b"/>
            <a:pathLst>
              <a:path w="605154">
                <a:moveTo>
                  <a:pt x="0" y="0"/>
                </a:moveTo>
                <a:lnTo>
                  <a:pt x="60472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65550" y="3737114"/>
            <a:ext cx="412115" cy="0"/>
          </a:xfrm>
          <a:custGeom>
            <a:avLst/>
            <a:gdLst/>
            <a:ahLst/>
            <a:cxnLst/>
            <a:rect l="l" t="t" r="r" b="b"/>
            <a:pathLst>
              <a:path w="412114">
                <a:moveTo>
                  <a:pt x="0" y="0"/>
                </a:moveTo>
                <a:lnTo>
                  <a:pt x="411518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248607" y="3350255"/>
            <a:ext cx="412750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165" dirty="0">
                <a:solidFill>
                  <a:srgbClr val="231F20"/>
                </a:solidFill>
                <a:latin typeface="Tahoma"/>
                <a:cs typeface="Tahoma"/>
              </a:rPr>
              <a:t>Stomach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495562" y="3299703"/>
            <a:ext cx="236854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145" dirty="0">
                <a:solidFill>
                  <a:srgbClr val="231F20"/>
                </a:solidFill>
                <a:latin typeface="Tahoma"/>
                <a:cs typeface="Tahoma"/>
              </a:rPr>
              <a:t>Liver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946425" y="3299703"/>
            <a:ext cx="458470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5134" algn="l"/>
              </a:tabLst>
            </a:pPr>
            <a:r>
              <a:rPr sz="950" b="1" u="sng" spc="-70" dirty="0">
                <a:solidFill>
                  <a:srgbClr val="231F20"/>
                </a:solidFill>
                <a:latin typeface="Tahoma"/>
                <a:cs typeface="Tahoma"/>
              </a:rPr>
              <a:t> 	</a:t>
            </a:r>
            <a:endParaRPr sz="95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495562" y="3477662"/>
            <a:ext cx="44005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145" dirty="0">
                <a:solidFill>
                  <a:srgbClr val="231F20"/>
                </a:solidFill>
                <a:latin typeface="Tahoma"/>
                <a:cs typeface="Tahoma"/>
              </a:rPr>
              <a:t>Pancreas</a:t>
            </a:r>
            <a:endParaRPr sz="950">
              <a:latin typeface="Tahoma"/>
              <a:cs typeface="Tahom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781465" y="3374681"/>
            <a:ext cx="448309" cy="0"/>
          </a:xfrm>
          <a:custGeom>
            <a:avLst/>
            <a:gdLst/>
            <a:ahLst/>
            <a:cxnLst/>
            <a:rect l="l" t="t" r="r" b="b"/>
            <a:pathLst>
              <a:path w="448310">
                <a:moveTo>
                  <a:pt x="0" y="0"/>
                </a:moveTo>
                <a:lnTo>
                  <a:pt x="44803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22700" y="3410026"/>
            <a:ext cx="41148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0997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 rot="10800000">
            <a:off x="9084640" y="3656826"/>
            <a:ext cx="934693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5500" b="1" i="1" spc="-110" dirty="0">
                <a:solidFill>
                  <a:srgbClr val="ADBADE"/>
                </a:solidFill>
                <a:latin typeface="Times New Roman"/>
                <a:cs typeface="Times New Roman"/>
              </a:rPr>
              <a:t>“</a:t>
            </a:r>
            <a:endParaRPr sz="55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0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7772400"/>
                </a:move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7772400"/>
                </a:move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14397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8912" y="456833"/>
            <a:ext cx="4924425" cy="7315834"/>
          </a:xfrm>
          <a:custGeom>
            <a:avLst/>
            <a:gdLst/>
            <a:ahLst/>
            <a:cxnLst/>
            <a:rect l="l" t="t" r="r" b="b"/>
            <a:pathLst>
              <a:path w="4924425" h="7315834">
                <a:moveTo>
                  <a:pt x="182346" y="0"/>
                </a:moveTo>
                <a:lnTo>
                  <a:pt x="143470" y="4298"/>
                </a:lnTo>
                <a:lnTo>
                  <a:pt x="106698" y="16638"/>
                </a:lnTo>
                <a:lnTo>
                  <a:pt x="73243" y="36534"/>
                </a:lnTo>
                <a:lnTo>
                  <a:pt x="44431" y="63397"/>
                </a:lnTo>
                <a:lnTo>
                  <a:pt x="22236" y="95479"/>
                </a:lnTo>
                <a:lnTo>
                  <a:pt x="7412" y="131335"/>
                </a:lnTo>
                <a:lnTo>
                  <a:pt x="472" y="169722"/>
                </a:lnTo>
                <a:lnTo>
                  <a:pt x="0" y="182866"/>
                </a:lnTo>
                <a:lnTo>
                  <a:pt x="0" y="7315566"/>
                </a:lnTo>
                <a:lnTo>
                  <a:pt x="4924049" y="7315566"/>
                </a:lnTo>
                <a:lnTo>
                  <a:pt x="4922029" y="7149042"/>
                </a:lnTo>
                <a:lnTo>
                  <a:pt x="4917964" y="6819936"/>
                </a:lnTo>
                <a:lnTo>
                  <a:pt x="4912954" y="6422346"/>
                </a:lnTo>
                <a:lnTo>
                  <a:pt x="4907097" y="5967685"/>
                </a:lnTo>
                <a:lnTo>
                  <a:pt x="4900488" y="5467368"/>
                </a:lnTo>
                <a:lnTo>
                  <a:pt x="4893226" y="4932809"/>
                </a:lnTo>
                <a:lnTo>
                  <a:pt x="4885406" y="4375422"/>
                </a:lnTo>
                <a:lnTo>
                  <a:pt x="4877125" y="3806621"/>
                </a:lnTo>
                <a:lnTo>
                  <a:pt x="4868481" y="3237819"/>
                </a:lnTo>
                <a:lnTo>
                  <a:pt x="4859569" y="2680432"/>
                </a:lnTo>
                <a:lnTo>
                  <a:pt x="4850488" y="2145873"/>
                </a:lnTo>
                <a:lnTo>
                  <a:pt x="4841333" y="1645556"/>
                </a:lnTo>
                <a:lnTo>
                  <a:pt x="4832202" y="1190895"/>
                </a:lnTo>
                <a:lnTo>
                  <a:pt x="4823191" y="793305"/>
                </a:lnTo>
                <a:lnTo>
                  <a:pt x="4814397" y="464199"/>
                </a:lnTo>
                <a:lnTo>
                  <a:pt x="4805917" y="214992"/>
                </a:lnTo>
                <a:lnTo>
                  <a:pt x="4797848" y="57097"/>
                </a:lnTo>
                <a:lnTo>
                  <a:pt x="4790287" y="1929"/>
                </a:lnTo>
                <a:lnTo>
                  <a:pt x="182346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200" y="458327"/>
            <a:ext cx="4800600" cy="7314565"/>
          </a:xfrm>
          <a:custGeom>
            <a:avLst/>
            <a:gdLst/>
            <a:ahLst/>
            <a:cxnLst/>
            <a:rect l="l" t="t" r="r" b="b"/>
            <a:pathLst>
              <a:path w="4800600" h="7314565">
                <a:moveTo>
                  <a:pt x="4600463" y="0"/>
                </a:moveTo>
                <a:lnTo>
                  <a:pt x="0" y="434"/>
                </a:lnTo>
                <a:lnTo>
                  <a:pt x="0" y="7314072"/>
                </a:lnTo>
                <a:lnTo>
                  <a:pt x="4800600" y="7314072"/>
                </a:lnTo>
                <a:lnTo>
                  <a:pt x="4800600" y="181752"/>
                </a:lnTo>
                <a:lnTo>
                  <a:pt x="4800230" y="155826"/>
                </a:lnTo>
                <a:lnTo>
                  <a:pt x="4798900" y="111609"/>
                </a:lnTo>
                <a:lnTo>
                  <a:pt x="4792803" y="62326"/>
                </a:lnTo>
                <a:lnTo>
                  <a:pt x="4769680" y="22699"/>
                </a:lnTo>
                <a:lnTo>
                  <a:pt x="4719165" y="4885"/>
                </a:lnTo>
                <a:lnTo>
                  <a:pt x="4680141" y="1431"/>
                </a:lnTo>
                <a:lnTo>
                  <a:pt x="4630074" y="159"/>
                </a:lnTo>
                <a:lnTo>
                  <a:pt x="4600463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313" y="427012"/>
            <a:ext cx="4224020" cy="0"/>
          </a:xfrm>
          <a:custGeom>
            <a:avLst/>
            <a:gdLst/>
            <a:ahLst/>
            <a:cxnLst/>
            <a:rect l="l" t="t" r="r" b="b"/>
            <a:pathLst>
              <a:path w="4224020">
                <a:moveTo>
                  <a:pt x="0" y="0"/>
                </a:moveTo>
                <a:lnTo>
                  <a:pt x="4223715" y="0"/>
                </a:lnTo>
              </a:path>
            </a:pathLst>
          </a:custGeom>
          <a:ln w="6350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29200" y="390499"/>
            <a:ext cx="4777740" cy="0"/>
          </a:xfrm>
          <a:custGeom>
            <a:avLst/>
            <a:gdLst/>
            <a:ahLst/>
            <a:cxnLst/>
            <a:rect l="l" t="t" r="r" b="b"/>
            <a:pathLst>
              <a:path w="4777740">
                <a:moveTo>
                  <a:pt x="0" y="0"/>
                </a:moveTo>
                <a:lnTo>
                  <a:pt x="4777613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8250" y="262928"/>
            <a:ext cx="906144" cy="906144"/>
          </a:xfrm>
          <a:custGeom>
            <a:avLst/>
            <a:gdLst/>
            <a:ahLst/>
            <a:cxnLst/>
            <a:rect l="l" t="t" r="r" b="b"/>
            <a:pathLst>
              <a:path w="906144" h="906144">
                <a:moveTo>
                  <a:pt x="453059" y="0"/>
                </a:moveTo>
                <a:lnTo>
                  <a:pt x="379571" y="5929"/>
                </a:lnTo>
                <a:lnTo>
                  <a:pt x="309858" y="23097"/>
                </a:lnTo>
                <a:lnTo>
                  <a:pt x="244853" y="50570"/>
                </a:lnTo>
                <a:lnTo>
                  <a:pt x="185489" y="87415"/>
                </a:lnTo>
                <a:lnTo>
                  <a:pt x="132699" y="132700"/>
                </a:lnTo>
                <a:lnTo>
                  <a:pt x="87415" y="185492"/>
                </a:lnTo>
                <a:lnTo>
                  <a:pt x="50570" y="244858"/>
                </a:lnTo>
                <a:lnTo>
                  <a:pt x="23097" y="309865"/>
                </a:lnTo>
                <a:lnTo>
                  <a:pt x="5929" y="379581"/>
                </a:lnTo>
                <a:lnTo>
                  <a:pt x="0" y="453072"/>
                </a:lnTo>
                <a:lnTo>
                  <a:pt x="1501" y="490230"/>
                </a:lnTo>
                <a:lnTo>
                  <a:pt x="13167" y="561947"/>
                </a:lnTo>
                <a:lnTo>
                  <a:pt x="35604" y="629422"/>
                </a:lnTo>
                <a:lnTo>
                  <a:pt x="67879" y="691723"/>
                </a:lnTo>
                <a:lnTo>
                  <a:pt x="109060" y="747917"/>
                </a:lnTo>
                <a:lnTo>
                  <a:pt x="158214" y="797071"/>
                </a:lnTo>
                <a:lnTo>
                  <a:pt x="214408" y="838252"/>
                </a:lnTo>
                <a:lnTo>
                  <a:pt x="276709" y="870528"/>
                </a:lnTo>
                <a:lnTo>
                  <a:pt x="344185" y="892965"/>
                </a:lnTo>
                <a:lnTo>
                  <a:pt x="415902" y="904630"/>
                </a:lnTo>
                <a:lnTo>
                  <a:pt x="453059" y="906132"/>
                </a:lnTo>
                <a:lnTo>
                  <a:pt x="490217" y="904630"/>
                </a:lnTo>
                <a:lnTo>
                  <a:pt x="561934" y="892965"/>
                </a:lnTo>
                <a:lnTo>
                  <a:pt x="629410" y="870528"/>
                </a:lnTo>
                <a:lnTo>
                  <a:pt x="691711" y="838252"/>
                </a:lnTo>
                <a:lnTo>
                  <a:pt x="747905" y="797071"/>
                </a:lnTo>
                <a:lnTo>
                  <a:pt x="797059" y="747917"/>
                </a:lnTo>
                <a:lnTo>
                  <a:pt x="838240" y="691723"/>
                </a:lnTo>
                <a:lnTo>
                  <a:pt x="870515" y="629422"/>
                </a:lnTo>
                <a:lnTo>
                  <a:pt x="892952" y="561947"/>
                </a:lnTo>
                <a:lnTo>
                  <a:pt x="904617" y="490230"/>
                </a:lnTo>
                <a:lnTo>
                  <a:pt x="906119" y="453072"/>
                </a:lnTo>
                <a:lnTo>
                  <a:pt x="904617" y="415913"/>
                </a:lnTo>
                <a:lnTo>
                  <a:pt x="892952" y="344192"/>
                </a:lnTo>
                <a:lnTo>
                  <a:pt x="870515" y="276714"/>
                </a:lnTo>
                <a:lnTo>
                  <a:pt x="838240" y="214411"/>
                </a:lnTo>
                <a:lnTo>
                  <a:pt x="797059" y="158216"/>
                </a:lnTo>
                <a:lnTo>
                  <a:pt x="747905" y="109061"/>
                </a:lnTo>
                <a:lnTo>
                  <a:pt x="691711" y="67879"/>
                </a:lnTo>
                <a:lnTo>
                  <a:pt x="629410" y="35604"/>
                </a:lnTo>
                <a:lnTo>
                  <a:pt x="561934" y="13167"/>
                </a:lnTo>
                <a:lnTo>
                  <a:pt x="490217" y="1501"/>
                </a:lnTo>
                <a:lnTo>
                  <a:pt x="453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09014" y="660914"/>
            <a:ext cx="2348230" cy="57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400"/>
              </a:lnSpc>
            </a:pPr>
            <a:r>
              <a:rPr sz="2100" b="1" spc="-220" dirty="0">
                <a:solidFill>
                  <a:srgbClr val="14397F"/>
                </a:solidFill>
                <a:latin typeface="Tahoma"/>
                <a:cs typeface="Tahoma"/>
              </a:rPr>
              <a:t>My</a:t>
            </a:r>
            <a:r>
              <a:rPr sz="2100" b="1" spc="-105" dirty="0">
                <a:solidFill>
                  <a:srgbClr val="14397F"/>
                </a:solidFill>
                <a:latin typeface="Tahoma"/>
                <a:cs typeface="Tahoma"/>
              </a:rPr>
              <a:t> </a:t>
            </a:r>
            <a:r>
              <a:rPr sz="2100" b="1" spc="-220" dirty="0">
                <a:solidFill>
                  <a:srgbClr val="14397F"/>
                </a:solidFill>
                <a:latin typeface="Tahoma"/>
                <a:cs typeface="Tahoma"/>
              </a:rPr>
              <a:t>Diabetes</a:t>
            </a:r>
            <a:r>
              <a:rPr sz="2100" b="1" spc="-105" dirty="0">
                <a:solidFill>
                  <a:srgbClr val="14397F"/>
                </a:solidFill>
                <a:latin typeface="Tahoma"/>
                <a:cs typeface="Tahoma"/>
              </a:rPr>
              <a:t> </a:t>
            </a:r>
            <a:r>
              <a:rPr sz="2100" b="1" spc="-130" dirty="0">
                <a:solidFill>
                  <a:srgbClr val="14397F"/>
                </a:solidFill>
                <a:latin typeface="Tahoma"/>
                <a:cs typeface="Tahoma"/>
              </a:rPr>
              <a:t>Goals—</a:t>
            </a:r>
            <a:r>
              <a:rPr sz="2100" b="1" spc="-65" dirty="0">
                <a:solidFill>
                  <a:srgbClr val="14397F"/>
                </a:solidFill>
                <a:latin typeface="Tahoma"/>
                <a:cs typeface="Tahoma"/>
              </a:rPr>
              <a:t> </a:t>
            </a:r>
            <a:r>
              <a:rPr sz="2100" b="1" spc="-285" dirty="0">
                <a:solidFill>
                  <a:srgbClr val="005AA8"/>
                </a:solidFill>
                <a:latin typeface="Tahoma"/>
                <a:cs typeface="Tahoma"/>
              </a:rPr>
              <a:t>What</a:t>
            </a:r>
            <a:r>
              <a:rPr sz="2100" b="1" spc="-105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195" dirty="0">
                <a:solidFill>
                  <a:srgbClr val="005AA8"/>
                </a:solidFill>
                <a:latin typeface="Tahoma"/>
                <a:cs typeface="Tahoma"/>
              </a:rPr>
              <a:t>Are</a:t>
            </a:r>
            <a:r>
              <a:rPr sz="2100" b="1" spc="-105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265" dirty="0">
                <a:solidFill>
                  <a:srgbClr val="005AA8"/>
                </a:solidFill>
                <a:latin typeface="Tahoma"/>
                <a:cs typeface="Tahoma"/>
              </a:rPr>
              <a:t>They?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8053" y="312966"/>
            <a:ext cx="800100" cy="800100"/>
          </a:xfrm>
          <a:custGeom>
            <a:avLst/>
            <a:gdLst/>
            <a:ahLst/>
            <a:cxnLst/>
            <a:rect l="l" t="t" r="r" b="b"/>
            <a:pathLst>
              <a:path w="800100" h="800100">
                <a:moveTo>
                  <a:pt x="399935" y="0"/>
                </a:moveTo>
                <a:lnTo>
                  <a:pt x="335064" y="5234"/>
                </a:lnTo>
                <a:lnTo>
                  <a:pt x="273525" y="20388"/>
                </a:lnTo>
                <a:lnTo>
                  <a:pt x="216142" y="44640"/>
                </a:lnTo>
                <a:lnTo>
                  <a:pt x="163738" y="77164"/>
                </a:lnTo>
                <a:lnTo>
                  <a:pt x="117138" y="117138"/>
                </a:lnTo>
                <a:lnTo>
                  <a:pt x="77164" y="163738"/>
                </a:lnTo>
                <a:lnTo>
                  <a:pt x="44640" y="216142"/>
                </a:lnTo>
                <a:lnTo>
                  <a:pt x="20388" y="273525"/>
                </a:lnTo>
                <a:lnTo>
                  <a:pt x="5234" y="335064"/>
                </a:lnTo>
                <a:lnTo>
                  <a:pt x="0" y="399935"/>
                </a:lnTo>
                <a:lnTo>
                  <a:pt x="1325" y="432736"/>
                </a:lnTo>
                <a:lnTo>
                  <a:pt x="11623" y="496044"/>
                </a:lnTo>
                <a:lnTo>
                  <a:pt x="31428" y="555608"/>
                </a:lnTo>
                <a:lnTo>
                  <a:pt x="59919" y="610604"/>
                </a:lnTo>
                <a:lnTo>
                  <a:pt x="96271" y="660209"/>
                </a:lnTo>
                <a:lnTo>
                  <a:pt x="139661" y="703599"/>
                </a:lnTo>
                <a:lnTo>
                  <a:pt x="189266" y="739951"/>
                </a:lnTo>
                <a:lnTo>
                  <a:pt x="244262" y="768442"/>
                </a:lnTo>
                <a:lnTo>
                  <a:pt x="303826" y="788248"/>
                </a:lnTo>
                <a:lnTo>
                  <a:pt x="367134" y="798545"/>
                </a:lnTo>
                <a:lnTo>
                  <a:pt x="399935" y="799871"/>
                </a:lnTo>
                <a:lnTo>
                  <a:pt x="432736" y="798545"/>
                </a:lnTo>
                <a:lnTo>
                  <a:pt x="496044" y="788248"/>
                </a:lnTo>
                <a:lnTo>
                  <a:pt x="555608" y="768442"/>
                </a:lnTo>
                <a:lnTo>
                  <a:pt x="610604" y="739951"/>
                </a:lnTo>
                <a:lnTo>
                  <a:pt x="660209" y="703599"/>
                </a:lnTo>
                <a:lnTo>
                  <a:pt x="703599" y="660209"/>
                </a:lnTo>
                <a:lnTo>
                  <a:pt x="739951" y="610604"/>
                </a:lnTo>
                <a:lnTo>
                  <a:pt x="768442" y="555608"/>
                </a:lnTo>
                <a:lnTo>
                  <a:pt x="788248" y="496044"/>
                </a:lnTo>
                <a:lnTo>
                  <a:pt x="798545" y="432736"/>
                </a:lnTo>
                <a:lnTo>
                  <a:pt x="799871" y="399935"/>
                </a:lnTo>
                <a:lnTo>
                  <a:pt x="798545" y="367134"/>
                </a:lnTo>
                <a:lnTo>
                  <a:pt x="788248" y="303826"/>
                </a:lnTo>
                <a:lnTo>
                  <a:pt x="768442" y="244262"/>
                </a:lnTo>
                <a:lnTo>
                  <a:pt x="739951" y="189266"/>
                </a:lnTo>
                <a:lnTo>
                  <a:pt x="703599" y="139661"/>
                </a:lnTo>
                <a:lnTo>
                  <a:pt x="660209" y="96271"/>
                </a:lnTo>
                <a:lnTo>
                  <a:pt x="610604" y="59919"/>
                </a:lnTo>
                <a:lnTo>
                  <a:pt x="555608" y="31428"/>
                </a:lnTo>
                <a:lnTo>
                  <a:pt x="496044" y="11623"/>
                </a:lnTo>
                <a:lnTo>
                  <a:pt x="432736" y="1325"/>
                </a:lnTo>
                <a:lnTo>
                  <a:pt x="3999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5516" y="330428"/>
            <a:ext cx="782408" cy="782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8053" y="312966"/>
            <a:ext cx="800100" cy="800100"/>
          </a:xfrm>
          <a:custGeom>
            <a:avLst/>
            <a:gdLst/>
            <a:ahLst/>
            <a:cxnLst/>
            <a:rect l="l" t="t" r="r" b="b"/>
            <a:pathLst>
              <a:path w="800100" h="800100">
                <a:moveTo>
                  <a:pt x="399935" y="799871"/>
                </a:moveTo>
                <a:lnTo>
                  <a:pt x="464807" y="794636"/>
                </a:lnTo>
                <a:lnTo>
                  <a:pt x="526346" y="779482"/>
                </a:lnTo>
                <a:lnTo>
                  <a:pt x="583729" y="755231"/>
                </a:lnTo>
                <a:lnTo>
                  <a:pt x="636132" y="722707"/>
                </a:lnTo>
                <a:lnTo>
                  <a:pt x="682732" y="682732"/>
                </a:lnTo>
                <a:lnTo>
                  <a:pt x="722707" y="636132"/>
                </a:lnTo>
                <a:lnTo>
                  <a:pt x="755231" y="583729"/>
                </a:lnTo>
                <a:lnTo>
                  <a:pt x="779482" y="526346"/>
                </a:lnTo>
                <a:lnTo>
                  <a:pt x="794636" y="464807"/>
                </a:lnTo>
                <a:lnTo>
                  <a:pt x="799871" y="399935"/>
                </a:lnTo>
                <a:lnTo>
                  <a:pt x="798545" y="367134"/>
                </a:lnTo>
                <a:lnTo>
                  <a:pt x="788248" y="303826"/>
                </a:lnTo>
                <a:lnTo>
                  <a:pt x="768442" y="244262"/>
                </a:lnTo>
                <a:lnTo>
                  <a:pt x="739951" y="189266"/>
                </a:lnTo>
                <a:lnTo>
                  <a:pt x="703599" y="139661"/>
                </a:lnTo>
                <a:lnTo>
                  <a:pt x="660209" y="96271"/>
                </a:lnTo>
                <a:lnTo>
                  <a:pt x="610604" y="59919"/>
                </a:lnTo>
                <a:lnTo>
                  <a:pt x="555608" y="31428"/>
                </a:lnTo>
                <a:lnTo>
                  <a:pt x="496044" y="11623"/>
                </a:lnTo>
                <a:lnTo>
                  <a:pt x="432736" y="1325"/>
                </a:lnTo>
                <a:lnTo>
                  <a:pt x="399935" y="0"/>
                </a:lnTo>
                <a:lnTo>
                  <a:pt x="367134" y="1325"/>
                </a:lnTo>
                <a:lnTo>
                  <a:pt x="303826" y="11623"/>
                </a:lnTo>
                <a:lnTo>
                  <a:pt x="244262" y="31428"/>
                </a:lnTo>
                <a:lnTo>
                  <a:pt x="189266" y="59919"/>
                </a:lnTo>
                <a:lnTo>
                  <a:pt x="139661" y="96271"/>
                </a:lnTo>
                <a:lnTo>
                  <a:pt x="96271" y="139661"/>
                </a:lnTo>
                <a:lnTo>
                  <a:pt x="59919" y="189266"/>
                </a:lnTo>
                <a:lnTo>
                  <a:pt x="31428" y="244262"/>
                </a:lnTo>
                <a:lnTo>
                  <a:pt x="11623" y="303826"/>
                </a:lnTo>
                <a:lnTo>
                  <a:pt x="1325" y="367134"/>
                </a:lnTo>
                <a:lnTo>
                  <a:pt x="0" y="399935"/>
                </a:lnTo>
                <a:lnTo>
                  <a:pt x="1325" y="432736"/>
                </a:lnTo>
                <a:lnTo>
                  <a:pt x="11623" y="496044"/>
                </a:lnTo>
                <a:lnTo>
                  <a:pt x="31428" y="555608"/>
                </a:lnTo>
                <a:lnTo>
                  <a:pt x="59919" y="610604"/>
                </a:lnTo>
                <a:lnTo>
                  <a:pt x="96271" y="660209"/>
                </a:lnTo>
                <a:lnTo>
                  <a:pt x="139661" y="703599"/>
                </a:lnTo>
                <a:lnTo>
                  <a:pt x="189266" y="739951"/>
                </a:lnTo>
                <a:lnTo>
                  <a:pt x="244262" y="768442"/>
                </a:lnTo>
                <a:lnTo>
                  <a:pt x="303826" y="788248"/>
                </a:lnTo>
                <a:lnTo>
                  <a:pt x="367134" y="798545"/>
                </a:lnTo>
                <a:lnTo>
                  <a:pt x="399935" y="799871"/>
                </a:lnTo>
                <a:close/>
              </a:path>
            </a:pathLst>
          </a:custGeom>
          <a:ln w="34925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0472" y="2266619"/>
            <a:ext cx="2988945" cy="238760"/>
          </a:xfrm>
          <a:custGeom>
            <a:avLst/>
            <a:gdLst/>
            <a:ahLst/>
            <a:cxnLst/>
            <a:rect l="l" t="t" r="r" b="b"/>
            <a:pathLst>
              <a:path w="2988945" h="238760">
                <a:moveTo>
                  <a:pt x="101529" y="0"/>
                </a:moveTo>
                <a:lnTo>
                  <a:pt x="56612" y="561"/>
                </a:lnTo>
                <a:lnTo>
                  <a:pt x="17587" y="8769"/>
                </a:lnTo>
                <a:lnTo>
                  <a:pt x="798" y="51145"/>
                </a:lnTo>
                <a:lnTo>
                  <a:pt x="0" y="161688"/>
                </a:lnTo>
                <a:lnTo>
                  <a:pt x="491" y="181976"/>
                </a:lnTo>
                <a:lnTo>
                  <a:pt x="8699" y="221000"/>
                </a:lnTo>
                <a:lnTo>
                  <a:pt x="51075" y="237789"/>
                </a:lnTo>
                <a:lnTo>
                  <a:pt x="93310" y="238656"/>
                </a:lnTo>
                <a:lnTo>
                  <a:pt x="2911650" y="238588"/>
                </a:lnTo>
                <a:lnTo>
                  <a:pt x="2961174" y="234168"/>
                </a:lnTo>
                <a:lnTo>
                  <a:pt x="2986068" y="202737"/>
                </a:lnTo>
                <a:lnTo>
                  <a:pt x="2988507" y="161688"/>
                </a:lnTo>
                <a:lnTo>
                  <a:pt x="2988550" y="76970"/>
                </a:lnTo>
                <a:lnTo>
                  <a:pt x="2988059" y="56682"/>
                </a:lnTo>
                <a:lnTo>
                  <a:pt x="2979851" y="17657"/>
                </a:lnTo>
                <a:lnTo>
                  <a:pt x="2937475" y="868"/>
                </a:lnTo>
                <a:lnTo>
                  <a:pt x="101529" y="0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4329" y="2174443"/>
            <a:ext cx="455930" cy="455930"/>
          </a:xfrm>
          <a:custGeom>
            <a:avLst/>
            <a:gdLst/>
            <a:ahLst/>
            <a:cxnLst/>
            <a:rect l="l" t="t" r="r" b="b"/>
            <a:pathLst>
              <a:path w="455930" h="455930">
                <a:moveTo>
                  <a:pt x="227736" y="0"/>
                </a:moveTo>
                <a:lnTo>
                  <a:pt x="173006" y="6618"/>
                </a:lnTo>
                <a:lnTo>
                  <a:pt x="123076" y="25418"/>
                </a:lnTo>
                <a:lnTo>
                  <a:pt x="79525" y="54818"/>
                </a:lnTo>
                <a:lnTo>
                  <a:pt x="43938" y="93235"/>
                </a:lnTo>
                <a:lnTo>
                  <a:pt x="17895" y="139088"/>
                </a:lnTo>
                <a:lnTo>
                  <a:pt x="2980" y="190795"/>
                </a:lnTo>
                <a:lnTo>
                  <a:pt x="0" y="227736"/>
                </a:lnTo>
                <a:lnTo>
                  <a:pt x="754" y="246415"/>
                </a:lnTo>
                <a:lnTo>
                  <a:pt x="11609" y="299720"/>
                </a:lnTo>
                <a:lnTo>
                  <a:pt x="34118" y="347700"/>
                </a:lnTo>
                <a:lnTo>
                  <a:pt x="66700" y="388772"/>
                </a:lnTo>
                <a:lnTo>
                  <a:pt x="107772" y="421353"/>
                </a:lnTo>
                <a:lnTo>
                  <a:pt x="155751" y="443863"/>
                </a:lnTo>
                <a:lnTo>
                  <a:pt x="209057" y="454717"/>
                </a:lnTo>
                <a:lnTo>
                  <a:pt x="227736" y="455472"/>
                </a:lnTo>
                <a:lnTo>
                  <a:pt x="246415" y="454717"/>
                </a:lnTo>
                <a:lnTo>
                  <a:pt x="299720" y="443863"/>
                </a:lnTo>
                <a:lnTo>
                  <a:pt x="347700" y="421353"/>
                </a:lnTo>
                <a:lnTo>
                  <a:pt x="388772" y="388772"/>
                </a:lnTo>
                <a:lnTo>
                  <a:pt x="421353" y="347700"/>
                </a:lnTo>
                <a:lnTo>
                  <a:pt x="443863" y="299720"/>
                </a:lnTo>
                <a:lnTo>
                  <a:pt x="454717" y="246415"/>
                </a:lnTo>
                <a:lnTo>
                  <a:pt x="455472" y="227736"/>
                </a:lnTo>
                <a:lnTo>
                  <a:pt x="454717" y="209057"/>
                </a:lnTo>
                <a:lnTo>
                  <a:pt x="443863" y="155751"/>
                </a:lnTo>
                <a:lnTo>
                  <a:pt x="421353" y="107772"/>
                </a:lnTo>
                <a:lnTo>
                  <a:pt x="388772" y="66700"/>
                </a:lnTo>
                <a:lnTo>
                  <a:pt x="347700" y="34118"/>
                </a:lnTo>
                <a:lnTo>
                  <a:pt x="299720" y="11609"/>
                </a:lnTo>
                <a:lnTo>
                  <a:pt x="246415" y="754"/>
                </a:lnTo>
                <a:lnTo>
                  <a:pt x="227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1050" y="2248916"/>
            <a:ext cx="412788" cy="332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9132" y="2149246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4" h="506094">
                <a:moveTo>
                  <a:pt x="252933" y="505866"/>
                </a:moveTo>
                <a:lnTo>
                  <a:pt x="293906" y="502549"/>
                </a:lnTo>
                <a:lnTo>
                  <a:pt x="332795" y="492950"/>
                </a:lnTo>
                <a:lnTo>
                  <a:pt x="369073" y="477592"/>
                </a:lnTo>
                <a:lnTo>
                  <a:pt x="402217" y="457001"/>
                </a:lnTo>
                <a:lnTo>
                  <a:pt x="431701" y="431701"/>
                </a:lnTo>
                <a:lnTo>
                  <a:pt x="457001" y="402217"/>
                </a:lnTo>
                <a:lnTo>
                  <a:pt x="477592" y="369073"/>
                </a:lnTo>
                <a:lnTo>
                  <a:pt x="492950" y="332795"/>
                </a:lnTo>
                <a:lnTo>
                  <a:pt x="502549" y="293906"/>
                </a:lnTo>
                <a:lnTo>
                  <a:pt x="505866" y="252933"/>
                </a:lnTo>
                <a:lnTo>
                  <a:pt x="505026" y="232218"/>
                </a:lnTo>
                <a:lnTo>
                  <a:pt x="498502" y="192221"/>
                </a:lnTo>
                <a:lnTo>
                  <a:pt x="485958" y="154572"/>
                </a:lnTo>
                <a:lnTo>
                  <a:pt x="467918" y="119796"/>
                </a:lnTo>
                <a:lnTo>
                  <a:pt x="444907" y="88416"/>
                </a:lnTo>
                <a:lnTo>
                  <a:pt x="417449" y="60958"/>
                </a:lnTo>
                <a:lnTo>
                  <a:pt x="386070" y="37947"/>
                </a:lnTo>
                <a:lnTo>
                  <a:pt x="351293" y="19907"/>
                </a:lnTo>
                <a:lnTo>
                  <a:pt x="313644" y="7363"/>
                </a:lnTo>
                <a:lnTo>
                  <a:pt x="273647" y="840"/>
                </a:lnTo>
                <a:lnTo>
                  <a:pt x="252933" y="0"/>
                </a:lnTo>
                <a:lnTo>
                  <a:pt x="232218" y="840"/>
                </a:lnTo>
                <a:lnTo>
                  <a:pt x="192221" y="7363"/>
                </a:lnTo>
                <a:lnTo>
                  <a:pt x="154572" y="19907"/>
                </a:lnTo>
                <a:lnTo>
                  <a:pt x="119796" y="37947"/>
                </a:lnTo>
                <a:lnTo>
                  <a:pt x="88416" y="60958"/>
                </a:lnTo>
                <a:lnTo>
                  <a:pt x="60958" y="88416"/>
                </a:lnTo>
                <a:lnTo>
                  <a:pt x="37947" y="119796"/>
                </a:lnTo>
                <a:lnTo>
                  <a:pt x="19907" y="154572"/>
                </a:lnTo>
                <a:lnTo>
                  <a:pt x="7363" y="192221"/>
                </a:lnTo>
                <a:lnTo>
                  <a:pt x="840" y="232218"/>
                </a:lnTo>
                <a:lnTo>
                  <a:pt x="0" y="252933"/>
                </a:lnTo>
                <a:lnTo>
                  <a:pt x="840" y="273647"/>
                </a:lnTo>
                <a:lnTo>
                  <a:pt x="7363" y="313644"/>
                </a:lnTo>
                <a:lnTo>
                  <a:pt x="19907" y="351293"/>
                </a:lnTo>
                <a:lnTo>
                  <a:pt x="37947" y="386070"/>
                </a:lnTo>
                <a:lnTo>
                  <a:pt x="60958" y="417449"/>
                </a:lnTo>
                <a:lnTo>
                  <a:pt x="88416" y="444907"/>
                </a:lnTo>
                <a:lnTo>
                  <a:pt x="119796" y="467918"/>
                </a:lnTo>
                <a:lnTo>
                  <a:pt x="154572" y="485958"/>
                </a:lnTo>
                <a:lnTo>
                  <a:pt x="192221" y="498502"/>
                </a:lnTo>
                <a:lnTo>
                  <a:pt x="232218" y="505026"/>
                </a:lnTo>
                <a:lnTo>
                  <a:pt x="252933" y="505866"/>
                </a:lnTo>
                <a:close/>
              </a:path>
            </a:pathLst>
          </a:custGeom>
          <a:ln w="8483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2991" y="2183104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219075" y="438150"/>
                </a:moveTo>
                <a:lnTo>
                  <a:pt x="271659" y="431772"/>
                </a:lnTo>
                <a:lnTo>
                  <a:pt x="319669" y="413661"/>
                </a:lnTo>
                <a:lnTo>
                  <a:pt x="361569" y="385351"/>
                </a:lnTo>
                <a:lnTo>
                  <a:pt x="395826" y="348376"/>
                </a:lnTo>
                <a:lnTo>
                  <a:pt x="420907" y="304268"/>
                </a:lnTo>
                <a:lnTo>
                  <a:pt x="435277" y="254564"/>
                </a:lnTo>
                <a:lnTo>
                  <a:pt x="438150" y="219075"/>
                </a:lnTo>
                <a:lnTo>
                  <a:pt x="437422" y="201133"/>
                </a:lnTo>
                <a:lnTo>
                  <a:pt x="426963" y="149903"/>
                </a:lnTo>
                <a:lnTo>
                  <a:pt x="405282" y="103759"/>
                </a:lnTo>
                <a:lnTo>
                  <a:pt x="373913" y="64236"/>
                </a:lnTo>
                <a:lnTo>
                  <a:pt x="334390" y="32867"/>
                </a:lnTo>
                <a:lnTo>
                  <a:pt x="288246" y="11186"/>
                </a:lnTo>
                <a:lnTo>
                  <a:pt x="237016" y="727"/>
                </a:lnTo>
                <a:lnTo>
                  <a:pt x="219075" y="0"/>
                </a:lnTo>
                <a:lnTo>
                  <a:pt x="201133" y="727"/>
                </a:lnTo>
                <a:lnTo>
                  <a:pt x="149903" y="11186"/>
                </a:lnTo>
                <a:lnTo>
                  <a:pt x="103759" y="32867"/>
                </a:lnTo>
                <a:lnTo>
                  <a:pt x="64236" y="64236"/>
                </a:lnTo>
                <a:lnTo>
                  <a:pt x="32867" y="103759"/>
                </a:lnTo>
                <a:lnTo>
                  <a:pt x="11186" y="149903"/>
                </a:lnTo>
                <a:lnTo>
                  <a:pt x="727" y="201133"/>
                </a:lnTo>
                <a:lnTo>
                  <a:pt x="0" y="219075"/>
                </a:lnTo>
                <a:lnTo>
                  <a:pt x="727" y="237016"/>
                </a:lnTo>
                <a:lnTo>
                  <a:pt x="11186" y="288246"/>
                </a:lnTo>
                <a:lnTo>
                  <a:pt x="32867" y="334390"/>
                </a:lnTo>
                <a:lnTo>
                  <a:pt x="64236" y="373913"/>
                </a:lnTo>
                <a:lnTo>
                  <a:pt x="103759" y="405282"/>
                </a:lnTo>
                <a:lnTo>
                  <a:pt x="149903" y="426963"/>
                </a:lnTo>
                <a:lnTo>
                  <a:pt x="201133" y="437422"/>
                </a:lnTo>
                <a:lnTo>
                  <a:pt x="219075" y="438150"/>
                </a:lnTo>
                <a:close/>
              </a:path>
            </a:pathLst>
          </a:custGeom>
          <a:ln w="2540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 rot="19320000">
            <a:off x="360876" y="2022689"/>
            <a:ext cx="221577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75" dirty="0">
                <a:solidFill>
                  <a:srgbClr val="005AA8"/>
                </a:solidFill>
                <a:latin typeface="Tahoma"/>
                <a:cs typeface="Tahoma"/>
              </a:rPr>
              <a:t>G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 rot="19980000">
            <a:off x="445867" y="1970994"/>
            <a:ext cx="213618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55" dirty="0">
                <a:solidFill>
                  <a:srgbClr val="005AA8"/>
                </a:solidFill>
                <a:latin typeface="Tahoma"/>
                <a:cs typeface="Tahoma"/>
              </a:rPr>
              <a:t>o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 rot="20520000">
            <a:off x="524024" y="1939200"/>
            <a:ext cx="214124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35" dirty="0">
                <a:solidFill>
                  <a:srgbClr val="005AA8"/>
                </a:solidFill>
                <a:latin typeface="Tahoma"/>
                <a:cs typeface="Tahoma"/>
              </a:rPr>
              <a:t>a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 rot="21000000">
            <a:off x="593878" y="1922421"/>
            <a:ext cx="202234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35" dirty="0">
                <a:solidFill>
                  <a:srgbClr val="005AA8"/>
                </a:solidFill>
                <a:latin typeface="Tahoma"/>
                <a:cs typeface="Tahoma"/>
              </a:rPr>
              <a:t>l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 rot="60000">
            <a:off x="685688" y="1913990"/>
            <a:ext cx="210403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300" b="1" spc="-260" dirty="0">
                <a:solidFill>
                  <a:srgbClr val="005AA8"/>
                </a:solidFill>
                <a:latin typeface="Tahoma"/>
                <a:cs typeface="Tahoma"/>
              </a:rPr>
              <a:t>1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22527" y="2589898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22527" y="2589898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22527" y="2959684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22527" y="2959684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22527" y="3170542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22527" y="3170542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6149" y="3503726"/>
            <a:ext cx="3081020" cy="238760"/>
          </a:xfrm>
          <a:custGeom>
            <a:avLst/>
            <a:gdLst/>
            <a:ahLst/>
            <a:cxnLst/>
            <a:rect l="l" t="t" r="r" b="b"/>
            <a:pathLst>
              <a:path w="3081020" h="238760">
                <a:moveTo>
                  <a:pt x="101529" y="0"/>
                </a:moveTo>
                <a:lnTo>
                  <a:pt x="56612" y="561"/>
                </a:lnTo>
                <a:lnTo>
                  <a:pt x="17587" y="8769"/>
                </a:lnTo>
                <a:lnTo>
                  <a:pt x="798" y="51145"/>
                </a:lnTo>
                <a:lnTo>
                  <a:pt x="0" y="161688"/>
                </a:lnTo>
                <a:lnTo>
                  <a:pt x="491" y="181976"/>
                </a:lnTo>
                <a:lnTo>
                  <a:pt x="8699" y="221000"/>
                </a:lnTo>
                <a:lnTo>
                  <a:pt x="51075" y="237789"/>
                </a:lnTo>
                <a:lnTo>
                  <a:pt x="93310" y="238656"/>
                </a:lnTo>
                <a:lnTo>
                  <a:pt x="3003916" y="238588"/>
                </a:lnTo>
                <a:lnTo>
                  <a:pt x="3053439" y="234168"/>
                </a:lnTo>
                <a:lnTo>
                  <a:pt x="3078333" y="202737"/>
                </a:lnTo>
                <a:lnTo>
                  <a:pt x="3080773" y="161688"/>
                </a:lnTo>
                <a:lnTo>
                  <a:pt x="3080816" y="76970"/>
                </a:lnTo>
                <a:lnTo>
                  <a:pt x="3080325" y="56682"/>
                </a:lnTo>
                <a:lnTo>
                  <a:pt x="3072116" y="17657"/>
                </a:lnTo>
                <a:lnTo>
                  <a:pt x="3029740" y="868"/>
                </a:lnTo>
                <a:lnTo>
                  <a:pt x="101529" y="0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3402" y="3418027"/>
            <a:ext cx="458470" cy="458470"/>
          </a:xfrm>
          <a:custGeom>
            <a:avLst/>
            <a:gdLst/>
            <a:ahLst/>
            <a:cxnLst/>
            <a:rect l="l" t="t" r="r" b="b"/>
            <a:pathLst>
              <a:path w="458469" h="458470">
                <a:moveTo>
                  <a:pt x="228955" y="0"/>
                </a:moveTo>
                <a:lnTo>
                  <a:pt x="173933" y="6653"/>
                </a:lnTo>
                <a:lnTo>
                  <a:pt x="123735" y="25554"/>
                </a:lnTo>
                <a:lnTo>
                  <a:pt x="79951" y="55111"/>
                </a:lnTo>
                <a:lnTo>
                  <a:pt x="44173" y="93735"/>
                </a:lnTo>
                <a:lnTo>
                  <a:pt x="17991" y="139833"/>
                </a:lnTo>
                <a:lnTo>
                  <a:pt x="2996" y="191816"/>
                </a:lnTo>
                <a:lnTo>
                  <a:pt x="0" y="228955"/>
                </a:lnTo>
                <a:lnTo>
                  <a:pt x="758" y="247734"/>
                </a:lnTo>
                <a:lnTo>
                  <a:pt x="11671" y="301325"/>
                </a:lnTo>
                <a:lnTo>
                  <a:pt x="34301" y="349561"/>
                </a:lnTo>
                <a:lnTo>
                  <a:pt x="67057" y="390853"/>
                </a:lnTo>
                <a:lnTo>
                  <a:pt x="108349" y="423609"/>
                </a:lnTo>
                <a:lnTo>
                  <a:pt x="156585" y="446239"/>
                </a:lnTo>
                <a:lnTo>
                  <a:pt x="210176" y="457152"/>
                </a:lnTo>
                <a:lnTo>
                  <a:pt x="228955" y="457911"/>
                </a:lnTo>
                <a:lnTo>
                  <a:pt x="247734" y="457152"/>
                </a:lnTo>
                <a:lnTo>
                  <a:pt x="301325" y="446239"/>
                </a:lnTo>
                <a:lnTo>
                  <a:pt x="349561" y="423609"/>
                </a:lnTo>
                <a:lnTo>
                  <a:pt x="390853" y="390853"/>
                </a:lnTo>
                <a:lnTo>
                  <a:pt x="423609" y="349561"/>
                </a:lnTo>
                <a:lnTo>
                  <a:pt x="446239" y="301325"/>
                </a:lnTo>
                <a:lnTo>
                  <a:pt x="457152" y="247734"/>
                </a:lnTo>
                <a:lnTo>
                  <a:pt x="457911" y="228955"/>
                </a:lnTo>
                <a:lnTo>
                  <a:pt x="457152" y="210176"/>
                </a:lnTo>
                <a:lnTo>
                  <a:pt x="446239" y="156585"/>
                </a:lnTo>
                <a:lnTo>
                  <a:pt x="423609" y="108349"/>
                </a:lnTo>
                <a:lnTo>
                  <a:pt x="390853" y="67057"/>
                </a:lnTo>
                <a:lnTo>
                  <a:pt x="349561" y="34301"/>
                </a:lnTo>
                <a:lnTo>
                  <a:pt x="301325" y="11671"/>
                </a:lnTo>
                <a:lnTo>
                  <a:pt x="247734" y="758"/>
                </a:lnTo>
                <a:lnTo>
                  <a:pt x="2289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3402" y="3427539"/>
            <a:ext cx="439623" cy="448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9425" y="3394049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4" h="506095">
                <a:moveTo>
                  <a:pt x="252933" y="505866"/>
                </a:moveTo>
                <a:lnTo>
                  <a:pt x="293906" y="502549"/>
                </a:lnTo>
                <a:lnTo>
                  <a:pt x="332795" y="492950"/>
                </a:lnTo>
                <a:lnTo>
                  <a:pt x="369073" y="477592"/>
                </a:lnTo>
                <a:lnTo>
                  <a:pt x="402217" y="457001"/>
                </a:lnTo>
                <a:lnTo>
                  <a:pt x="431701" y="431701"/>
                </a:lnTo>
                <a:lnTo>
                  <a:pt x="457001" y="402217"/>
                </a:lnTo>
                <a:lnTo>
                  <a:pt x="477592" y="369073"/>
                </a:lnTo>
                <a:lnTo>
                  <a:pt x="492950" y="332795"/>
                </a:lnTo>
                <a:lnTo>
                  <a:pt x="502549" y="293906"/>
                </a:lnTo>
                <a:lnTo>
                  <a:pt x="505866" y="252933"/>
                </a:lnTo>
                <a:lnTo>
                  <a:pt x="505026" y="232218"/>
                </a:lnTo>
                <a:lnTo>
                  <a:pt x="498502" y="192221"/>
                </a:lnTo>
                <a:lnTo>
                  <a:pt x="485958" y="154572"/>
                </a:lnTo>
                <a:lnTo>
                  <a:pt x="467918" y="119796"/>
                </a:lnTo>
                <a:lnTo>
                  <a:pt x="444907" y="88416"/>
                </a:lnTo>
                <a:lnTo>
                  <a:pt x="417449" y="60958"/>
                </a:lnTo>
                <a:lnTo>
                  <a:pt x="386070" y="37947"/>
                </a:lnTo>
                <a:lnTo>
                  <a:pt x="351293" y="19907"/>
                </a:lnTo>
                <a:lnTo>
                  <a:pt x="313644" y="7363"/>
                </a:lnTo>
                <a:lnTo>
                  <a:pt x="273647" y="840"/>
                </a:lnTo>
                <a:lnTo>
                  <a:pt x="252933" y="0"/>
                </a:lnTo>
                <a:lnTo>
                  <a:pt x="232218" y="840"/>
                </a:lnTo>
                <a:lnTo>
                  <a:pt x="192221" y="7363"/>
                </a:lnTo>
                <a:lnTo>
                  <a:pt x="154572" y="19907"/>
                </a:lnTo>
                <a:lnTo>
                  <a:pt x="119796" y="37947"/>
                </a:lnTo>
                <a:lnTo>
                  <a:pt x="88416" y="60958"/>
                </a:lnTo>
                <a:lnTo>
                  <a:pt x="60958" y="88416"/>
                </a:lnTo>
                <a:lnTo>
                  <a:pt x="37947" y="119796"/>
                </a:lnTo>
                <a:lnTo>
                  <a:pt x="19907" y="154572"/>
                </a:lnTo>
                <a:lnTo>
                  <a:pt x="7363" y="192221"/>
                </a:lnTo>
                <a:lnTo>
                  <a:pt x="840" y="232218"/>
                </a:lnTo>
                <a:lnTo>
                  <a:pt x="0" y="252933"/>
                </a:lnTo>
                <a:lnTo>
                  <a:pt x="840" y="273647"/>
                </a:lnTo>
                <a:lnTo>
                  <a:pt x="7363" y="313644"/>
                </a:lnTo>
                <a:lnTo>
                  <a:pt x="19907" y="351293"/>
                </a:lnTo>
                <a:lnTo>
                  <a:pt x="37947" y="386070"/>
                </a:lnTo>
                <a:lnTo>
                  <a:pt x="60958" y="417449"/>
                </a:lnTo>
                <a:lnTo>
                  <a:pt x="88416" y="444907"/>
                </a:lnTo>
                <a:lnTo>
                  <a:pt x="119796" y="467918"/>
                </a:lnTo>
                <a:lnTo>
                  <a:pt x="154572" y="485958"/>
                </a:lnTo>
                <a:lnTo>
                  <a:pt x="192221" y="498502"/>
                </a:lnTo>
                <a:lnTo>
                  <a:pt x="232218" y="505026"/>
                </a:lnTo>
                <a:lnTo>
                  <a:pt x="252933" y="505866"/>
                </a:lnTo>
                <a:close/>
              </a:path>
            </a:pathLst>
          </a:custGeom>
          <a:ln w="8483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3283" y="3427907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219075" y="438150"/>
                </a:moveTo>
                <a:lnTo>
                  <a:pt x="271659" y="431772"/>
                </a:lnTo>
                <a:lnTo>
                  <a:pt x="319669" y="413661"/>
                </a:lnTo>
                <a:lnTo>
                  <a:pt x="361569" y="385351"/>
                </a:lnTo>
                <a:lnTo>
                  <a:pt x="395826" y="348376"/>
                </a:lnTo>
                <a:lnTo>
                  <a:pt x="420907" y="304268"/>
                </a:lnTo>
                <a:lnTo>
                  <a:pt x="435277" y="254564"/>
                </a:lnTo>
                <a:lnTo>
                  <a:pt x="438150" y="219075"/>
                </a:lnTo>
                <a:lnTo>
                  <a:pt x="437422" y="201133"/>
                </a:lnTo>
                <a:lnTo>
                  <a:pt x="426963" y="149903"/>
                </a:lnTo>
                <a:lnTo>
                  <a:pt x="405282" y="103759"/>
                </a:lnTo>
                <a:lnTo>
                  <a:pt x="373913" y="64236"/>
                </a:lnTo>
                <a:lnTo>
                  <a:pt x="334390" y="32867"/>
                </a:lnTo>
                <a:lnTo>
                  <a:pt x="288246" y="11186"/>
                </a:lnTo>
                <a:lnTo>
                  <a:pt x="237016" y="727"/>
                </a:lnTo>
                <a:lnTo>
                  <a:pt x="219075" y="0"/>
                </a:lnTo>
                <a:lnTo>
                  <a:pt x="201133" y="727"/>
                </a:lnTo>
                <a:lnTo>
                  <a:pt x="149903" y="11186"/>
                </a:lnTo>
                <a:lnTo>
                  <a:pt x="103759" y="32867"/>
                </a:lnTo>
                <a:lnTo>
                  <a:pt x="64236" y="64236"/>
                </a:lnTo>
                <a:lnTo>
                  <a:pt x="32867" y="103759"/>
                </a:lnTo>
                <a:lnTo>
                  <a:pt x="11186" y="149903"/>
                </a:lnTo>
                <a:lnTo>
                  <a:pt x="727" y="201133"/>
                </a:lnTo>
                <a:lnTo>
                  <a:pt x="0" y="219075"/>
                </a:lnTo>
                <a:lnTo>
                  <a:pt x="727" y="237016"/>
                </a:lnTo>
                <a:lnTo>
                  <a:pt x="11186" y="288246"/>
                </a:lnTo>
                <a:lnTo>
                  <a:pt x="32867" y="334390"/>
                </a:lnTo>
                <a:lnTo>
                  <a:pt x="64236" y="373913"/>
                </a:lnTo>
                <a:lnTo>
                  <a:pt x="103759" y="405282"/>
                </a:lnTo>
                <a:lnTo>
                  <a:pt x="149903" y="426963"/>
                </a:lnTo>
                <a:lnTo>
                  <a:pt x="201133" y="437422"/>
                </a:lnTo>
                <a:lnTo>
                  <a:pt x="219075" y="438150"/>
                </a:lnTo>
                <a:close/>
              </a:path>
            </a:pathLst>
          </a:custGeom>
          <a:ln w="2540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 rot="19320000">
            <a:off x="360454" y="3271139"/>
            <a:ext cx="221577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75" dirty="0">
                <a:solidFill>
                  <a:srgbClr val="005AA8"/>
                </a:solidFill>
                <a:latin typeface="Tahoma"/>
                <a:cs typeface="Tahoma"/>
              </a:rPr>
              <a:t>G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 rot="19980000">
            <a:off x="445442" y="3219444"/>
            <a:ext cx="213618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55" dirty="0">
                <a:solidFill>
                  <a:srgbClr val="005AA8"/>
                </a:solidFill>
                <a:latin typeface="Tahoma"/>
                <a:cs typeface="Tahoma"/>
              </a:rPr>
              <a:t>o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 rot="20520000">
            <a:off x="523600" y="3187648"/>
            <a:ext cx="214124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35" dirty="0">
                <a:solidFill>
                  <a:srgbClr val="005AA8"/>
                </a:solidFill>
                <a:latin typeface="Tahoma"/>
                <a:cs typeface="Tahoma"/>
              </a:rPr>
              <a:t>a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 rot="21000000">
            <a:off x="593453" y="3170867"/>
            <a:ext cx="202234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35" dirty="0">
                <a:solidFill>
                  <a:srgbClr val="005AA8"/>
                </a:solidFill>
                <a:latin typeface="Tahoma"/>
                <a:cs typeface="Tahoma"/>
              </a:rPr>
              <a:t>l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 rot="60000">
            <a:off x="685263" y="3162436"/>
            <a:ext cx="210403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300" b="1" spc="-260" dirty="0">
                <a:solidFill>
                  <a:srgbClr val="005AA8"/>
                </a:solidFill>
                <a:latin typeface="Tahoma"/>
                <a:cs typeface="Tahoma"/>
              </a:rPr>
              <a:t>2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21930" y="3819766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21930" y="3819766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21930" y="4194670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21930" y="4194670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21194" y="4568393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21194" y="4568393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0294" y="4926558"/>
            <a:ext cx="3088640" cy="238760"/>
          </a:xfrm>
          <a:custGeom>
            <a:avLst/>
            <a:gdLst/>
            <a:ahLst/>
            <a:cxnLst/>
            <a:rect l="l" t="t" r="r" b="b"/>
            <a:pathLst>
              <a:path w="3088640" h="238760">
                <a:moveTo>
                  <a:pt x="101529" y="0"/>
                </a:moveTo>
                <a:lnTo>
                  <a:pt x="56612" y="561"/>
                </a:lnTo>
                <a:lnTo>
                  <a:pt x="17587" y="8769"/>
                </a:lnTo>
                <a:lnTo>
                  <a:pt x="798" y="51145"/>
                </a:lnTo>
                <a:lnTo>
                  <a:pt x="0" y="161688"/>
                </a:lnTo>
                <a:lnTo>
                  <a:pt x="491" y="181976"/>
                </a:lnTo>
                <a:lnTo>
                  <a:pt x="8699" y="221000"/>
                </a:lnTo>
                <a:lnTo>
                  <a:pt x="51075" y="237789"/>
                </a:lnTo>
                <a:lnTo>
                  <a:pt x="93310" y="238656"/>
                </a:lnTo>
                <a:lnTo>
                  <a:pt x="3011637" y="238588"/>
                </a:lnTo>
                <a:lnTo>
                  <a:pt x="3061161" y="234168"/>
                </a:lnTo>
                <a:lnTo>
                  <a:pt x="3086055" y="202737"/>
                </a:lnTo>
                <a:lnTo>
                  <a:pt x="3088494" y="161688"/>
                </a:lnTo>
                <a:lnTo>
                  <a:pt x="3088537" y="76970"/>
                </a:lnTo>
                <a:lnTo>
                  <a:pt x="3088046" y="56682"/>
                </a:lnTo>
                <a:lnTo>
                  <a:pt x="3079838" y="17657"/>
                </a:lnTo>
                <a:lnTo>
                  <a:pt x="3037462" y="868"/>
                </a:lnTo>
                <a:lnTo>
                  <a:pt x="101529" y="0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4596" y="4845430"/>
            <a:ext cx="455930" cy="455930"/>
          </a:xfrm>
          <a:custGeom>
            <a:avLst/>
            <a:gdLst/>
            <a:ahLst/>
            <a:cxnLst/>
            <a:rect l="l" t="t" r="r" b="b"/>
            <a:pathLst>
              <a:path w="455930" h="455929">
                <a:moveTo>
                  <a:pt x="227761" y="0"/>
                </a:moveTo>
                <a:lnTo>
                  <a:pt x="173026" y="6619"/>
                </a:lnTo>
                <a:lnTo>
                  <a:pt x="123090" y="25421"/>
                </a:lnTo>
                <a:lnTo>
                  <a:pt x="79535" y="54824"/>
                </a:lnTo>
                <a:lnTo>
                  <a:pt x="43943" y="93246"/>
                </a:lnTo>
                <a:lnTo>
                  <a:pt x="17898" y="139104"/>
                </a:lnTo>
                <a:lnTo>
                  <a:pt x="2980" y="190816"/>
                </a:lnTo>
                <a:lnTo>
                  <a:pt x="0" y="227761"/>
                </a:lnTo>
                <a:lnTo>
                  <a:pt x="754" y="246442"/>
                </a:lnTo>
                <a:lnTo>
                  <a:pt x="11611" y="299753"/>
                </a:lnTo>
                <a:lnTo>
                  <a:pt x="34122" y="347738"/>
                </a:lnTo>
                <a:lnTo>
                  <a:pt x="66708" y="388815"/>
                </a:lnTo>
                <a:lnTo>
                  <a:pt x="107784" y="421400"/>
                </a:lnTo>
                <a:lnTo>
                  <a:pt x="155769" y="443912"/>
                </a:lnTo>
                <a:lnTo>
                  <a:pt x="209081" y="454768"/>
                </a:lnTo>
                <a:lnTo>
                  <a:pt x="227761" y="455523"/>
                </a:lnTo>
                <a:lnTo>
                  <a:pt x="246442" y="454768"/>
                </a:lnTo>
                <a:lnTo>
                  <a:pt x="299753" y="443912"/>
                </a:lnTo>
                <a:lnTo>
                  <a:pt x="347738" y="421400"/>
                </a:lnTo>
                <a:lnTo>
                  <a:pt x="388815" y="388815"/>
                </a:lnTo>
                <a:lnTo>
                  <a:pt x="421400" y="347738"/>
                </a:lnTo>
                <a:lnTo>
                  <a:pt x="443912" y="299753"/>
                </a:lnTo>
                <a:lnTo>
                  <a:pt x="454768" y="246442"/>
                </a:lnTo>
                <a:lnTo>
                  <a:pt x="455523" y="227761"/>
                </a:lnTo>
                <a:lnTo>
                  <a:pt x="454768" y="209081"/>
                </a:lnTo>
                <a:lnTo>
                  <a:pt x="443912" y="155769"/>
                </a:lnTo>
                <a:lnTo>
                  <a:pt x="421400" y="107784"/>
                </a:lnTo>
                <a:lnTo>
                  <a:pt x="388815" y="66708"/>
                </a:lnTo>
                <a:lnTo>
                  <a:pt x="347738" y="34122"/>
                </a:lnTo>
                <a:lnTo>
                  <a:pt x="299753" y="11611"/>
                </a:lnTo>
                <a:lnTo>
                  <a:pt x="246442" y="754"/>
                </a:lnTo>
                <a:lnTo>
                  <a:pt x="227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4596" y="4845430"/>
            <a:ext cx="455523" cy="4555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9425" y="4820259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4" h="506095">
                <a:moveTo>
                  <a:pt x="252933" y="505866"/>
                </a:moveTo>
                <a:lnTo>
                  <a:pt x="293906" y="502549"/>
                </a:lnTo>
                <a:lnTo>
                  <a:pt x="332795" y="492950"/>
                </a:lnTo>
                <a:lnTo>
                  <a:pt x="369073" y="477592"/>
                </a:lnTo>
                <a:lnTo>
                  <a:pt x="402217" y="457001"/>
                </a:lnTo>
                <a:lnTo>
                  <a:pt x="431701" y="431701"/>
                </a:lnTo>
                <a:lnTo>
                  <a:pt x="457001" y="402217"/>
                </a:lnTo>
                <a:lnTo>
                  <a:pt x="477592" y="369073"/>
                </a:lnTo>
                <a:lnTo>
                  <a:pt x="492950" y="332795"/>
                </a:lnTo>
                <a:lnTo>
                  <a:pt x="502549" y="293906"/>
                </a:lnTo>
                <a:lnTo>
                  <a:pt x="505866" y="252933"/>
                </a:lnTo>
                <a:lnTo>
                  <a:pt x="505026" y="232218"/>
                </a:lnTo>
                <a:lnTo>
                  <a:pt x="498502" y="192221"/>
                </a:lnTo>
                <a:lnTo>
                  <a:pt x="485958" y="154572"/>
                </a:lnTo>
                <a:lnTo>
                  <a:pt x="467918" y="119796"/>
                </a:lnTo>
                <a:lnTo>
                  <a:pt x="444907" y="88416"/>
                </a:lnTo>
                <a:lnTo>
                  <a:pt x="417449" y="60958"/>
                </a:lnTo>
                <a:lnTo>
                  <a:pt x="386070" y="37947"/>
                </a:lnTo>
                <a:lnTo>
                  <a:pt x="351293" y="19907"/>
                </a:lnTo>
                <a:lnTo>
                  <a:pt x="313644" y="7363"/>
                </a:lnTo>
                <a:lnTo>
                  <a:pt x="273647" y="840"/>
                </a:lnTo>
                <a:lnTo>
                  <a:pt x="252933" y="0"/>
                </a:lnTo>
                <a:lnTo>
                  <a:pt x="232218" y="840"/>
                </a:lnTo>
                <a:lnTo>
                  <a:pt x="192221" y="7363"/>
                </a:lnTo>
                <a:lnTo>
                  <a:pt x="154572" y="19907"/>
                </a:lnTo>
                <a:lnTo>
                  <a:pt x="119796" y="37947"/>
                </a:lnTo>
                <a:lnTo>
                  <a:pt x="88416" y="60958"/>
                </a:lnTo>
                <a:lnTo>
                  <a:pt x="60958" y="88416"/>
                </a:lnTo>
                <a:lnTo>
                  <a:pt x="37947" y="119796"/>
                </a:lnTo>
                <a:lnTo>
                  <a:pt x="19907" y="154572"/>
                </a:lnTo>
                <a:lnTo>
                  <a:pt x="7363" y="192221"/>
                </a:lnTo>
                <a:lnTo>
                  <a:pt x="840" y="232218"/>
                </a:lnTo>
                <a:lnTo>
                  <a:pt x="0" y="252933"/>
                </a:lnTo>
                <a:lnTo>
                  <a:pt x="840" y="273647"/>
                </a:lnTo>
                <a:lnTo>
                  <a:pt x="7363" y="313644"/>
                </a:lnTo>
                <a:lnTo>
                  <a:pt x="19907" y="351293"/>
                </a:lnTo>
                <a:lnTo>
                  <a:pt x="37947" y="386070"/>
                </a:lnTo>
                <a:lnTo>
                  <a:pt x="60958" y="417449"/>
                </a:lnTo>
                <a:lnTo>
                  <a:pt x="88416" y="444907"/>
                </a:lnTo>
                <a:lnTo>
                  <a:pt x="119796" y="467918"/>
                </a:lnTo>
                <a:lnTo>
                  <a:pt x="154572" y="485958"/>
                </a:lnTo>
                <a:lnTo>
                  <a:pt x="192221" y="498502"/>
                </a:lnTo>
                <a:lnTo>
                  <a:pt x="232218" y="505026"/>
                </a:lnTo>
                <a:lnTo>
                  <a:pt x="252933" y="505866"/>
                </a:lnTo>
                <a:close/>
              </a:path>
            </a:pathLst>
          </a:custGeom>
          <a:ln w="8483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3283" y="4854117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219075" y="438150"/>
                </a:moveTo>
                <a:lnTo>
                  <a:pt x="271659" y="431772"/>
                </a:lnTo>
                <a:lnTo>
                  <a:pt x="319669" y="413661"/>
                </a:lnTo>
                <a:lnTo>
                  <a:pt x="361569" y="385351"/>
                </a:lnTo>
                <a:lnTo>
                  <a:pt x="395826" y="348376"/>
                </a:lnTo>
                <a:lnTo>
                  <a:pt x="420907" y="304268"/>
                </a:lnTo>
                <a:lnTo>
                  <a:pt x="435277" y="254564"/>
                </a:lnTo>
                <a:lnTo>
                  <a:pt x="438150" y="219075"/>
                </a:lnTo>
                <a:lnTo>
                  <a:pt x="437422" y="201133"/>
                </a:lnTo>
                <a:lnTo>
                  <a:pt x="426963" y="149903"/>
                </a:lnTo>
                <a:lnTo>
                  <a:pt x="405282" y="103759"/>
                </a:lnTo>
                <a:lnTo>
                  <a:pt x="373913" y="64236"/>
                </a:lnTo>
                <a:lnTo>
                  <a:pt x="334390" y="32867"/>
                </a:lnTo>
                <a:lnTo>
                  <a:pt x="288246" y="11186"/>
                </a:lnTo>
                <a:lnTo>
                  <a:pt x="237016" y="727"/>
                </a:lnTo>
                <a:lnTo>
                  <a:pt x="219075" y="0"/>
                </a:lnTo>
                <a:lnTo>
                  <a:pt x="201133" y="727"/>
                </a:lnTo>
                <a:lnTo>
                  <a:pt x="149903" y="11186"/>
                </a:lnTo>
                <a:lnTo>
                  <a:pt x="103759" y="32867"/>
                </a:lnTo>
                <a:lnTo>
                  <a:pt x="64236" y="64236"/>
                </a:lnTo>
                <a:lnTo>
                  <a:pt x="32867" y="103759"/>
                </a:lnTo>
                <a:lnTo>
                  <a:pt x="11186" y="149903"/>
                </a:lnTo>
                <a:lnTo>
                  <a:pt x="727" y="201133"/>
                </a:lnTo>
                <a:lnTo>
                  <a:pt x="0" y="219075"/>
                </a:lnTo>
                <a:lnTo>
                  <a:pt x="727" y="237016"/>
                </a:lnTo>
                <a:lnTo>
                  <a:pt x="11186" y="288246"/>
                </a:lnTo>
                <a:lnTo>
                  <a:pt x="32867" y="334390"/>
                </a:lnTo>
                <a:lnTo>
                  <a:pt x="64236" y="373913"/>
                </a:lnTo>
                <a:lnTo>
                  <a:pt x="103759" y="405282"/>
                </a:lnTo>
                <a:lnTo>
                  <a:pt x="149903" y="426963"/>
                </a:lnTo>
                <a:lnTo>
                  <a:pt x="201133" y="437422"/>
                </a:lnTo>
                <a:lnTo>
                  <a:pt x="219075" y="438150"/>
                </a:lnTo>
                <a:close/>
              </a:path>
            </a:pathLst>
          </a:custGeom>
          <a:ln w="2540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 rot="19320000">
            <a:off x="360455" y="4679565"/>
            <a:ext cx="221577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75" dirty="0">
                <a:solidFill>
                  <a:srgbClr val="005AA8"/>
                </a:solidFill>
                <a:latin typeface="Tahoma"/>
                <a:cs typeface="Tahoma"/>
              </a:rPr>
              <a:t>G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 rot="19980000">
            <a:off x="445444" y="4627871"/>
            <a:ext cx="213618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55" dirty="0">
                <a:solidFill>
                  <a:srgbClr val="005AA8"/>
                </a:solidFill>
                <a:latin typeface="Tahoma"/>
                <a:cs typeface="Tahoma"/>
              </a:rPr>
              <a:t>o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 rot="20520000">
            <a:off x="523602" y="4596077"/>
            <a:ext cx="214124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35" dirty="0">
                <a:solidFill>
                  <a:srgbClr val="005AA8"/>
                </a:solidFill>
                <a:latin typeface="Tahoma"/>
                <a:cs typeface="Tahoma"/>
              </a:rPr>
              <a:t>a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56" name="object 56"/>
          <p:cNvSpPr txBox="1"/>
          <p:nvPr/>
        </p:nvSpPr>
        <p:spPr>
          <a:xfrm rot="21000000">
            <a:off x="593456" y="4579296"/>
            <a:ext cx="202234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35" dirty="0">
                <a:solidFill>
                  <a:srgbClr val="005AA8"/>
                </a:solidFill>
                <a:latin typeface="Tahoma"/>
                <a:cs typeface="Tahoma"/>
              </a:rPr>
              <a:t>l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 rot="60000">
            <a:off x="685265" y="4570865"/>
            <a:ext cx="210403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300" b="1" spc="-260" dirty="0">
                <a:solidFill>
                  <a:srgbClr val="005AA8"/>
                </a:solidFill>
                <a:latin typeface="Tahoma"/>
                <a:cs typeface="Tahoma"/>
              </a:rPr>
              <a:t>3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019873" y="5450446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607" y="130746"/>
                </a:lnTo>
                <a:lnTo>
                  <a:pt x="138607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19873" y="5450446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607" y="130746"/>
                </a:lnTo>
                <a:lnTo>
                  <a:pt x="138607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17498" y="5240134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607" y="130746"/>
                </a:lnTo>
                <a:lnTo>
                  <a:pt x="138607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17498" y="5240134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607" y="130746"/>
                </a:lnTo>
                <a:lnTo>
                  <a:pt x="138607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17828" y="5825350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17828" y="5825350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17828" y="6032880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17828" y="6032880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209014" y="1338197"/>
            <a:ext cx="3398520" cy="4857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82575" algn="just">
              <a:lnSpc>
                <a:spcPct val="100000"/>
              </a:lnSpc>
            </a:pPr>
            <a:r>
              <a:rPr sz="1200" spc="-95" dirty="0">
                <a:solidFill>
                  <a:srgbClr val="231F20"/>
                </a:solidFill>
                <a:latin typeface="Tahoma"/>
                <a:cs typeface="Tahoma"/>
              </a:rPr>
              <a:t>Yo</a:t>
            </a:r>
            <a:r>
              <a:rPr sz="1200" spc="-75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ahoma"/>
                <a:cs typeface="Tahoma"/>
              </a:rPr>
              <a:t>ar</a:t>
            </a:r>
            <a:r>
              <a:rPr sz="1200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ahoma"/>
                <a:cs typeface="Tahoma"/>
              </a:rPr>
              <a:t>th</a:t>
            </a:r>
            <a:r>
              <a:rPr sz="12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5" dirty="0">
                <a:solidFill>
                  <a:srgbClr val="231F20"/>
                </a:solidFill>
                <a:latin typeface="Tahoma"/>
                <a:cs typeface="Tahoma"/>
              </a:rPr>
              <a:t>mos</a:t>
            </a:r>
            <a:r>
              <a:rPr sz="1200" spc="-4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ahoma"/>
                <a:cs typeface="Tahoma"/>
              </a:rPr>
              <a:t>importan</a:t>
            </a:r>
            <a:r>
              <a:rPr sz="1200" spc="-4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ahoma"/>
                <a:cs typeface="Tahoma"/>
              </a:rPr>
              <a:t>perso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200" spc="-6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ahoma"/>
                <a:cs typeface="Tahoma"/>
              </a:rPr>
              <a:t>managin</a:t>
            </a:r>
            <a:r>
              <a:rPr sz="1200" spc="-70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ahoma"/>
                <a:cs typeface="Tahoma"/>
              </a:rPr>
              <a:t>your</a:t>
            </a:r>
            <a:r>
              <a:rPr sz="1200" spc="-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ahoma"/>
                <a:cs typeface="Tahoma"/>
              </a:rPr>
              <a:t>diabetes</a:t>
            </a:r>
            <a:r>
              <a:rPr sz="1200" spc="-35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ahoma"/>
                <a:cs typeface="Tahoma"/>
              </a:rPr>
              <a:t>Tal</a:t>
            </a:r>
            <a:r>
              <a:rPr sz="1200" spc="-60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ahoma"/>
                <a:cs typeface="Tahoma"/>
              </a:rPr>
              <a:t>wit</a:t>
            </a:r>
            <a:r>
              <a:rPr sz="1200" spc="-55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200" spc="-4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ahoma"/>
                <a:cs typeface="Tahoma"/>
              </a:rPr>
              <a:t>provide</a:t>
            </a:r>
            <a:r>
              <a:rPr sz="12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2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ahoma"/>
                <a:cs typeface="Tahoma"/>
              </a:rPr>
              <a:t>hel</a:t>
            </a:r>
            <a:r>
              <a:rPr sz="1200" spc="-5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ahoma"/>
                <a:cs typeface="Tahoma"/>
              </a:rPr>
              <a:t>yo</a:t>
            </a:r>
            <a:r>
              <a:rPr sz="1200" spc="-7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ahoma"/>
                <a:cs typeface="Tahoma"/>
              </a:rPr>
              <a:t>choose</a:t>
            </a:r>
            <a:r>
              <a:rPr sz="120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2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200" spc="-3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ahoma"/>
                <a:cs typeface="Tahoma"/>
              </a:rPr>
              <a:t>mor</a:t>
            </a:r>
            <a:r>
              <a:rPr sz="12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ahoma"/>
                <a:cs typeface="Tahoma"/>
              </a:rPr>
              <a:t>goal</a:t>
            </a:r>
            <a:r>
              <a:rPr sz="1200" spc="-3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ahoma"/>
                <a:cs typeface="Tahoma"/>
              </a:rPr>
              <a:t>yo</a:t>
            </a:r>
            <a:r>
              <a:rPr sz="1200" spc="-7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ahoma"/>
                <a:cs typeface="Tahoma"/>
              </a:rPr>
              <a:t>ar</a:t>
            </a:r>
            <a:r>
              <a:rPr sz="1200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ahoma"/>
                <a:cs typeface="Tahoma"/>
              </a:rPr>
              <a:t>read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2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ahoma"/>
                <a:cs typeface="Tahoma"/>
              </a:rPr>
              <a:t>wor</a:t>
            </a:r>
            <a:r>
              <a:rPr sz="1200" spc="-4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200" spc="-7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ahoma"/>
                <a:cs typeface="Tahoma"/>
              </a:rPr>
              <a:t>now.</a:t>
            </a:r>
            <a:endParaRPr sz="12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</a:pPr>
            <a:r>
              <a:rPr sz="1200" spc="-30" dirty="0">
                <a:solidFill>
                  <a:srgbClr val="231F20"/>
                </a:solidFill>
                <a:latin typeface="Tahoma"/>
                <a:cs typeface="Tahoma"/>
              </a:rPr>
              <a:t>Plac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ahoma"/>
                <a:cs typeface="Tahoma"/>
              </a:rPr>
              <a:t>chec</a:t>
            </a:r>
            <a:r>
              <a:rPr sz="1200" spc="-20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ahoma"/>
                <a:cs typeface="Tahoma"/>
              </a:rPr>
              <a:t>nex</a:t>
            </a:r>
            <a:r>
              <a:rPr sz="1200" spc="-4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2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200" spc="-4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ahoma"/>
                <a:cs typeface="Tahoma"/>
              </a:rPr>
              <a:t>goal</a:t>
            </a:r>
            <a:r>
              <a:rPr sz="1200" spc="-3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2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ahoma"/>
                <a:cs typeface="Tahoma"/>
              </a:rPr>
              <a:t>below.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50" dirty="0">
                <a:solidFill>
                  <a:srgbClr val="FFFFFF"/>
                </a:solidFill>
                <a:latin typeface="Tahoma"/>
                <a:cs typeface="Tahoma"/>
              </a:rPr>
              <a:t>Meal</a:t>
            </a:r>
            <a:r>
              <a:rPr sz="11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-30" dirty="0">
                <a:solidFill>
                  <a:srgbClr val="FFFFFF"/>
                </a:solidFill>
                <a:latin typeface="Tahoma"/>
                <a:cs typeface="Tahoma"/>
              </a:rPr>
              <a:t>Plan</a:t>
            </a:r>
            <a:r>
              <a:rPr sz="11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-6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1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-45" dirty="0">
                <a:solidFill>
                  <a:srgbClr val="FFFFFF"/>
                </a:solidFill>
                <a:latin typeface="Tahoma"/>
                <a:cs typeface="Tahoma"/>
              </a:rPr>
              <a:t>Weight</a:t>
            </a:r>
            <a:r>
              <a:rPr sz="11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-50" dirty="0">
                <a:solidFill>
                  <a:srgbClr val="FFFFFF"/>
                </a:solidFill>
                <a:latin typeface="Tahoma"/>
                <a:cs typeface="Tahoma"/>
              </a:rPr>
              <a:t>Management</a:t>
            </a:r>
            <a:endParaRPr sz="1150">
              <a:latin typeface="Tahoma"/>
              <a:cs typeface="Tahoma"/>
            </a:endParaRPr>
          </a:p>
          <a:p>
            <a:pPr marL="12700" marR="746125">
              <a:lnSpc>
                <a:spcPts val="1300"/>
              </a:lnSpc>
              <a:spcBef>
                <a:spcPts val="835"/>
              </a:spcBef>
            </a:pP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ahoma"/>
                <a:cs typeface="Tahoma"/>
              </a:rPr>
              <a:t>follow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ahoma"/>
                <a:cs typeface="Tahoma"/>
              </a:rPr>
              <a:t>diabetes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ahoma"/>
                <a:cs typeface="Tahoma"/>
              </a:rPr>
              <a:t>meal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ahoma"/>
                <a:cs typeface="Tahoma"/>
              </a:rPr>
              <a:t>plan,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ahoma"/>
                <a:cs typeface="Tahoma"/>
              </a:rPr>
              <a:t>directed</a:t>
            </a:r>
            <a:r>
              <a:rPr sz="11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ahoma"/>
                <a:cs typeface="Tahoma"/>
              </a:rPr>
              <a:t>by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ahoma"/>
                <a:cs typeface="Tahoma"/>
              </a:rPr>
              <a:t>provider.</a:t>
            </a:r>
            <a:endParaRPr sz="1100">
              <a:latin typeface="Tahoma"/>
              <a:cs typeface="Tahoma"/>
            </a:endParaRPr>
          </a:p>
          <a:p>
            <a:pPr marL="12700" marR="514984">
              <a:lnSpc>
                <a:spcPts val="1660"/>
              </a:lnSpc>
              <a:spcBef>
                <a:spcPts val="70"/>
              </a:spcBef>
              <a:tabLst>
                <a:tab pos="2548255" algn="l"/>
                <a:tab pos="2844165" algn="l"/>
              </a:tabLst>
            </a:pP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Tahoma"/>
                <a:cs typeface="Tahoma"/>
              </a:rPr>
              <a:t>reach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ahoma"/>
                <a:cs typeface="Tahoma"/>
              </a:rPr>
              <a:t>stay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ahoma"/>
                <a:cs typeface="Tahoma"/>
              </a:rPr>
              <a:t>at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ahoma"/>
                <a:cs typeface="Tahoma"/>
              </a:rPr>
              <a:t>goal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ahoma"/>
                <a:cs typeface="Tahoma"/>
              </a:rPr>
              <a:t>weight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spc="-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dirty="0">
                <a:solidFill>
                  <a:srgbClr val="231F20"/>
                </a:solidFill>
                <a:latin typeface="Tahoma"/>
                <a:cs typeface="Tahoma"/>
              </a:rPr>
              <a:t>		</a:t>
            </a:r>
            <a:r>
              <a:rPr sz="1100" spc="-9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1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spc="-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dirty="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sz="1100" spc="-9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50" spc="-30" dirty="0">
                <a:solidFill>
                  <a:srgbClr val="FFFFFF"/>
                </a:solidFill>
                <a:latin typeface="Tahoma"/>
                <a:cs typeface="Tahoma"/>
              </a:rPr>
              <a:t>Exercise</a:t>
            </a:r>
            <a:endParaRPr sz="1150">
              <a:latin typeface="Tahoma"/>
              <a:cs typeface="Tahoma"/>
            </a:endParaRPr>
          </a:p>
          <a:p>
            <a:pPr marL="12700" marR="342900">
              <a:lnSpc>
                <a:spcPts val="1300"/>
              </a:lnSpc>
              <a:spcBef>
                <a:spcPts val="750"/>
              </a:spcBef>
              <a:tabLst>
                <a:tab pos="1858645" algn="l"/>
                <a:tab pos="2749550" algn="l"/>
              </a:tabLst>
            </a:pP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ahoma"/>
                <a:cs typeface="Tahoma"/>
              </a:rPr>
              <a:t>get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ahoma"/>
                <a:cs typeface="Tahoma"/>
              </a:rPr>
              <a:t>regular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ahoma"/>
                <a:cs typeface="Tahoma"/>
              </a:rPr>
              <a:t>exercise: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spc="-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dirty="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sz="1100" spc="-60" dirty="0">
                <a:solidFill>
                  <a:srgbClr val="231F20"/>
                </a:solidFill>
                <a:latin typeface="Tahoma"/>
                <a:cs typeface="Tahoma"/>
              </a:rPr>
              <a:t>minutes,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spc="-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dirty="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sz="1100" spc="-40" dirty="0">
                <a:solidFill>
                  <a:srgbClr val="231F20"/>
                </a:solidFill>
                <a:latin typeface="Tahoma"/>
                <a:cs typeface="Tahoma"/>
              </a:rPr>
              <a:t>days</a:t>
            </a:r>
            <a:r>
              <a:rPr sz="11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ahoma"/>
                <a:cs typeface="Tahoma"/>
              </a:rPr>
              <a:t>per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ahoma"/>
                <a:cs typeface="Tahoma"/>
              </a:rPr>
              <a:t>week,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ahoma"/>
                <a:cs typeface="Tahoma"/>
              </a:rPr>
              <a:t>directed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ahoma"/>
                <a:cs typeface="Tahoma"/>
              </a:rPr>
              <a:t>by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ahoma"/>
                <a:cs typeface="Tahoma"/>
              </a:rPr>
              <a:t>provider.</a:t>
            </a:r>
            <a:endParaRPr sz="1100">
              <a:latin typeface="Tahoma"/>
              <a:cs typeface="Tahoma"/>
            </a:endParaRPr>
          </a:p>
          <a:p>
            <a:pPr marL="12700" algn="just">
              <a:lnSpc>
                <a:spcPts val="1310"/>
              </a:lnSpc>
              <a:spcBef>
                <a:spcPts val="300"/>
              </a:spcBef>
            </a:pPr>
            <a:r>
              <a:rPr sz="1100" dirty="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ahoma"/>
                <a:cs typeface="Tahoma"/>
              </a:rPr>
              <a:t>provider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ahoma"/>
                <a:cs typeface="Tahoma"/>
              </a:rPr>
              <a:t>agree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ahoma"/>
                <a:cs typeface="Tahoma"/>
              </a:rPr>
              <a:t>that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ahoma"/>
                <a:cs typeface="Tahoma"/>
              </a:rPr>
              <a:t>best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ahoma"/>
                <a:cs typeface="Tahoma"/>
              </a:rPr>
              <a:t>activities</a:t>
            </a:r>
            <a:endParaRPr sz="1100">
              <a:latin typeface="Tahoma"/>
              <a:cs typeface="Tahoma"/>
            </a:endParaRPr>
          </a:p>
          <a:p>
            <a:pPr marL="12700" algn="just">
              <a:lnSpc>
                <a:spcPts val="1310"/>
              </a:lnSpc>
              <a:tabLst>
                <a:tab pos="2827655" algn="l"/>
              </a:tabLst>
            </a:pPr>
            <a:r>
              <a:rPr sz="1100" spc="-45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85" dirty="0">
                <a:solidFill>
                  <a:srgbClr val="231F20"/>
                </a:solidFill>
                <a:latin typeface="Tahoma"/>
                <a:cs typeface="Tahoma"/>
              </a:rPr>
              <a:t>me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100" u="sng" spc="-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dirty="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sz="1100" spc="-9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340"/>
              </a:spcBef>
              <a:tabLst>
                <a:tab pos="2548255" algn="l"/>
              </a:tabLst>
            </a:pP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spc="-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dirty="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sz="1100" spc="-9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50" spc="-70" dirty="0">
                <a:solidFill>
                  <a:srgbClr val="FFFFFF"/>
                </a:solidFill>
                <a:latin typeface="Tahoma"/>
                <a:cs typeface="Tahoma"/>
              </a:rPr>
              <a:t>Foot</a:t>
            </a:r>
            <a:r>
              <a:rPr sz="11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-45" dirty="0">
                <a:solidFill>
                  <a:srgbClr val="FFFFFF"/>
                </a:solidFill>
                <a:latin typeface="Tahoma"/>
                <a:cs typeface="Tahoma"/>
              </a:rPr>
              <a:t>Care</a:t>
            </a:r>
            <a:endParaRPr sz="115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690"/>
              </a:spcBef>
            </a:pP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ahoma"/>
                <a:cs typeface="Tahoma"/>
              </a:rPr>
              <a:t>check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ahoma"/>
                <a:cs typeface="Tahoma"/>
              </a:rPr>
              <a:t>feet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ahoma"/>
                <a:cs typeface="Tahoma"/>
              </a:rPr>
              <a:t>every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ahoma"/>
                <a:cs typeface="Tahoma"/>
              </a:rPr>
              <a:t>day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ahoma"/>
                <a:cs typeface="Tahoma"/>
              </a:rPr>
              <a:t>cuts,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ahoma"/>
                <a:cs typeface="Tahoma"/>
              </a:rPr>
              <a:t>sores,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ahoma"/>
                <a:cs typeface="Tahoma"/>
              </a:rPr>
              <a:t>red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ahoma"/>
                <a:cs typeface="Tahoma"/>
              </a:rPr>
              <a:t>spots.</a:t>
            </a:r>
            <a:endParaRPr sz="1100">
              <a:latin typeface="Tahoma"/>
              <a:cs typeface="Tahoma"/>
            </a:endParaRPr>
          </a:p>
          <a:p>
            <a:pPr marL="12700" marR="133350">
              <a:lnSpc>
                <a:spcPts val="1300"/>
              </a:lnSpc>
              <a:spcBef>
                <a:spcPts val="400"/>
              </a:spcBef>
            </a:pP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231F20"/>
                </a:solidFill>
                <a:latin typeface="Tahoma"/>
                <a:cs typeface="Tahoma"/>
              </a:rPr>
              <a:t>call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ahoma"/>
                <a:cs typeface="Tahoma"/>
              </a:rPr>
              <a:t>provider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ahoma"/>
                <a:cs typeface="Tahoma"/>
              </a:rPr>
              <a:t>right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ahoma"/>
                <a:cs typeface="Tahoma"/>
              </a:rPr>
              <a:t>away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ahoma"/>
                <a:cs typeface="Tahoma"/>
              </a:rPr>
              <a:t>if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ahoma"/>
                <a:cs typeface="Tahoma"/>
              </a:rPr>
              <a:t>sore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ahoma"/>
                <a:cs typeface="Tahoma"/>
              </a:rPr>
              <a:t>foot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ahoma"/>
                <a:cs typeface="Tahoma"/>
              </a:rPr>
              <a:t>does</a:t>
            </a:r>
            <a:r>
              <a:rPr sz="11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ahoma"/>
                <a:cs typeface="Tahoma"/>
              </a:rPr>
              <a:t>not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ahoma"/>
                <a:cs typeface="Tahoma"/>
              </a:rPr>
              <a:t>start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ahoma"/>
                <a:cs typeface="Tahoma"/>
              </a:rPr>
              <a:t>heal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ahoma"/>
                <a:cs typeface="Tahoma"/>
              </a:rPr>
              <a:t>after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ahoma"/>
                <a:cs typeface="Tahoma"/>
              </a:rPr>
              <a:t>few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ahoma"/>
                <a:cs typeface="Tahoma"/>
              </a:rPr>
              <a:t>days.</a:t>
            </a:r>
            <a:endParaRPr sz="1100">
              <a:latin typeface="Tahoma"/>
              <a:cs typeface="Tahoma"/>
            </a:endParaRPr>
          </a:p>
          <a:p>
            <a:pPr marL="12700" marR="507365">
              <a:lnSpc>
                <a:spcPts val="1660"/>
              </a:lnSpc>
              <a:spcBef>
                <a:spcPts val="70"/>
              </a:spcBef>
              <a:tabLst>
                <a:tab pos="2548255" algn="l"/>
              </a:tabLst>
            </a:pP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ahoma"/>
                <a:cs typeface="Tahoma"/>
              </a:rPr>
              <a:t>have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ahoma"/>
                <a:cs typeface="Tahoma"/>
              </a:rPr>
              <a:t>provider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ahoma"/>
                <a:cs typeface="Tahoma"/>
              </a:rPr>
              <a:t>check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ahoma"/>
                <a:cs typeface="Tahoma"/>
              </a:rPr>
              <a:t>feet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ahoma"/>
                <a:cs typeface="Tahoma"/>
              </a:rPr>
              <a:t>at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ahoma"/>
                <a:cs typeface="Tahoma"/>
              </a:rPr>
              <a:t>every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ahoma"/>
                <a:cs typeface="Tahoma"/>
              </a:rPr>
              <a:t>visit.</a:t>
            </a:r>
            <a:r>
              <a:rPr sz="110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spc="-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dirty="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sz="1100" spc="-9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15702" y="6432321"/>
            <a:ext cx="3088640" cy="238760"/>
          </a:xfrm>
          <a:custGeom>
            <a:avLst/>
            <a:gdLst/>
            <a:ahLst/>
            <a:cxnLst/>
            <a:rect l="l" t="t" r="r" b="b"/>
            <a:pathLst>
              <a:path w="3088640" h="238759">
                <a:moveTo>
                  <a:pt x="101529" y="0"/>
                </a:moveTo>
                <a:lnTo>
                  <a:pt x="56612" y="561"/>
                </a:lnTo>
                <a:lnTo>
                  <a:pt x="17587" y="8769"/>
                </a:lnTo>
                <a:lnTo>
                  <a:pt x="798" y="51145"/>
                </a:lnTo>
                <a:lnTo>
                  <a:pt x="0" y="161688"/>
                </a:lnTo>
                <a:lnTo>
                  <a:pt x="491" y="181976"/>
                </a:lnTo>
                <a:lnTo>
                  <a:pt x="8699" y="221000"/>
                </a:lnTo>
                <a:lnTo>
                  <a:pt x="51075" y="237789"/>
                </a:lnTo>
                <a:lnTo>
                  <a:pt x="93310" y="238656"/>
                </a:lnTo>
                <a:lnTo>
                  <a:pt x="3011637" y="238588"/>
                </a:lnTo>
                <a:lnTo>
                  <a:pt x="3061161" y="234168"/>
                </a:lnTo>
                <a:lnTo>
                  <a:pt x="3086055" y="202737"/>
                </a:lnTo>
                <a:lnTo>
                  <a:pt x="3088494" y="161688"/>
                </a:lnTo>
                <a:lnTo>
                  <a:pt x="3088537" y="76970"/>
                </a:lnTo>
                <a:lnTo>
                  <a:pt x="3088046" y="56682"/>
                </a:lnTo>
                <a:lnTo>
                  <a:pt x="3079838" y="17657"/>
                </a:lnTo>
                <a:lnTo>
                  <a:pt x="3037462" y="868"/>
                </a:lnTo>
                <a:lnTo>
                  <a:pt x="101529" y="0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06069" y="6303873"/>
            <a:ext cx="452755" cy="452755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288" y="0"/>
                </a:moveTo>
                <a:lnTo>
                  <a:pt x="171907" y="6576"/>
                </a:lnTo>
                <a:lnTo>
                  <a:pt x="122293" y="25256"/>
                </a:lnTo>
                <a:lnTo>
                  <a:pt x="79020" y="54470"/>
                </a:lnTo>
                <a:lnTo>
                  <a:pt x="43659" y="92643"/>
                </a:lnTo>
                <a:lnTo>
                  <a:pt x="17782" y="138204"/>
                </a:lnTo>
                <a:lnTo>
                  <a:pt x="2961" y="189582"/>
                </a:lnTo>
                <a:lnTo>
                  <a:pt x="0" y="226288"/>
                </a:lnTo>
                <a:lnTo>
                  <a:pt x="750" y="244848"/>
                </a:lnTo>
                <a:lnTo>
                  <a:pt x="11535" y="297815"/>
                </a:lnTo>
                <a:lnTo>
                  <a:pt x="33902" y="345489"/>
                </a:lnTo>
                <a:lnTo>
                  <a:pt x="66276" y="386300"/>
                </a:lnTo>
                <a:lnTo>
                  <a:pt x="107087" y="418675"/>
                </a:lnTo>
                <a:lnTo>
                  <a:pt x="154761" y="441041"/>
                </a:lnTo>
                <a:lnTo>
                  <a:pt x="207728" y="451827"/>
                </a:lnTo>
                <a:lnTo>
                  <a:pt x="226288" y="452577"/>
                </a:lnTo>
                <a:lnTo>
                  <a:pt x="244848" y="451827"/>
                </a:lnTo>
                <a:lnTo>
                  <a:pt x="297815" y="441041"/>
                </a:lnTo>
                <a:lnTo>
                  <a:pt x="345489" y="418675"/>
                </a:lnTo>
                <a:lnTo>
                  <a:pt x="386300" y="386300"/>
                </a:lnTo>
                <a:lnTo>
                  <a:pt x="418675" y="345489"/>
                </a:lnTo>
                <a:lnTo>
                  <a:pt x="441041" y="297815"/>
                </a:lnTo>
                <a:lnTo>
                  <a:pt x="451827" y="244848"/>
                </a:lnTo>
                <a:lnTo>
                  <a:pt x="452577" y="226288"/>
                </a:lnTo>
                <a:lnTo>
                  <a:pt x="451827" y="207728"/>
                </a:lnTo>
                <a:lnTo>
                  <a:pt x="441041" y="154761"/>
                </a:lnTo>
                <a:lnTo>
                  <a:pt x="418675" y="107087"/>
                </a:lnTo>
                <a:lnTo>
                  <a:pt x="386300" y="66276"/>
                </a:lnTo>
                <a:lnTo>
                  <a:pt x="345489" y="33902"/>
                </a:lnTo>
                <a:lnTo>
                  <a:pt x="297815" y="11535"/>
                </a:lnTo>
                <a:lnTo>
                  <a:pt x="244848" y="750"/>
                </a:lnTo>
                <a:lnTo>
                  <a:pt x="2262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06069" y="6303873"/>
            <a:ext cx="452577" cy="4525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79425" y="6277228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4" h="506095">
                <a:moveTo>
                  <a:pt x="252933" y="505866"/>
                </a:moveTo>
                <a:lnTo>
                  <a:pt x="293906" y="502549"/>
                </a:lnTo>
                <a:lnTo>
                  <a:pt x="332795" y="492950"/>
                </a:lnTo>
                <a:lnTo>
                  <a:pt x="369073" y="477592"/>
                </a:lnTo>
                <a:lnTo>
                  <a:pt x="402217" y="457001"/>
                </a:lnTo>
                <a:lnTo>
                  <a:pt x="431701" y="431701"/>
                </a:lnTo>
                <a:lnTo>
                  <a:pt x="457001" y="402217"/>
                </a:lnTo>
                <a:lnTo>
                  <a:pt x="477592" y="369073"/>
                </a:lnTo>
                <a:lnTo>
                  <a:pt x="492950" y="332795"/>
                </a:lnTo>
                <a:lnTo>
                  <a:pt x="502549" y="293906"/>
                </a:lnTo>
                <a:lnTo>
                  <a:pt x="505866" y="252933"/>
                </a:lnTo>
                <a:lnTo>
                  <a:pt x="505026" y="232218"/>
                </a:lnTo>
                <a:lnTo>
                  <a:pt x="498502" y="192221"/>
                </a:lnTo>
                <a:lnTo>
                  <a:pt x="485958" y="154572"/>
                </a:lnTo>
                <a:lnTo>
                  <a:pt x="467918" y="119796"/>
                </a:lnTo>
                <a:lnTo>
                  <a:pt x="444907" y="88416"/>
                </a:lnTo>
                <a:lnTo>
                  <a:pt x="417449" y="60958"/>
                </a:lnTo>
                <a:lnTo>
                  <a:pt x="386070" y="37947"/>
                </a:lnTo>
                <a:lnTo>
                  <a:pt x="351293" y="19907"/>
                </a:lnTo>
                <a:lnTo>
                  <a:pt x="313644" y="7363"/>
                </a:lnTo>
                <a:lnTo>
                  <a:pt x="273647" y="840"/>
                </a:lnTo>
                <a:lnTo>
                  <a:pt x="252933" y="0"/>
                </a:lnTo>
                <a:lnTo>
                  <a:pt x="232218" y="840"/>
                </a:lnTo>
                <a:lnTo>
                  <a:pt x="192221" y="7363"/>
                </a:lnTo>
                <a:lnTo>
                  <a:pt x="154572" y="19907"/>
                </a:lnTo>
                <a:lnTo>
                  <a:pt x="119796" y="37947"/>
                </a:lnTo>
                <a:lnTo>
                  <a:pt x="88416" y="60958"/>
                </a:lnTo>
                <a:lnTo>
                  <a:pt x="60958" y="88416"/>
                </a:lnTo>
                <a:lnTo>
                  <a:pt x="37947" y="119796"/>
                </a:lnTo>
                <a:lnTo>
                  <a:pt x="19907" y="154572"/>
                </a:lnTo>
                <a:lnTo>
                  <a:pt x="7363" y="192221"/>
                </a:lnTo>
                <a:lnTo>
                  <a:pt x="840" y="232218"/>
                </a:lnTo>
                <a:lnTo>
                  <a:pt x="0" y="252933"/>
                </a:lnTo>
                <a:lnTo>
                  <a:pt x="840" y="273647"/>
                </a:lnTo>
                <a:lnTo>
                  <a:pt x="7363" y="313644"/>
                </a:lnTo>
                <a:lnTo>
                  <a:pt x="19907" y="351293"/>
                </a:lnTo>
                <a:lnTo>
                  <a:pt x="37947" y="386070"/>
                </a:lnTo>
                <a:lnTo>
                  <a:pt x="60958" y="417449"/>
                </a:lnTo>
                <a:lnTo>
                  <a:pt x="88416" y="444907"/>
                </a:lnTo>
                <a:lnTo>
                  <a:pt x="119796" y="467918"/>
                </a:lnTo>
                <a:lnTo>
                  <a:pt x="154572" y="485958"/>
                </a:lnTo>
                <a:lnTo>
                  <a:pt x="192221" y="498502"/>
                </a:lnTo>
                <a:lnTo>
                  <a:pt x="232218" y="505026"/>
                </a:lnTo>
                <a:lnTo>
                  <a:pt x="252933" y="505866"/>
                </a:lnTo>
                <a:close/>
              </a:path>
            </a:pathLst>
          </a:custGeom>
          <a:ln w="8483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3283" y="6311087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219075" y="438149"/>
                </a:moveTo>
                <a:lnTo>
                  <a:pt x="271659" y="431772"/>
                </a:lnTo>
                <a:lnTo>
                  <a:pt x="319669" y="413661"/>
                </a:lnTo>
                <a:lnTo>
                  <a:pt x="361569" y="385351"/>
                </a:lnTo>
                <a:lnTo>
                  <a:pt x="395826" y="348376"/>
                </a:lnTo>
                <a:lnTo>
                  <a:pt x="420907" y="304268"/>
                </a:lnTo>
                <a:lnTo>
                  <a:pt x="435277" y="254564"/>
                </a:lnTo>
                <a:lnTo>
                  <a:pt x="438150" y="219074"/>
                </a:lnTo>
                <a:lnTo>
                  <a:pt x="437422" y="201133"/>
                </a:lnTo>
                <a:lnTo>
                  <a:pt x="426963" y="149903"/>
                </a:lnTo>
                <a:lnTo>
                  <a:pt x="405282" y="103759"/>
                </a:lnTo>
                <a:lnTo>
                  <a:pt x="373913" y="64236"/>
                </a:lnTo>
                <a:lnTo>
                  <a:pt x="334390" y="32867"/>
                </a:lnTo>
                <a:lnTo>
                  <a:pt x="288246" y="11186"/>
                </a:lnTo>
                <a:lnTo>
                  <a:pt x="237016" y="727"/>
                </a:lnTo>
                <a:lnTo>
                  <a:pt x="219075" y="0"/>
                </a:lnTo>
                <a:lnTo>
                  <a:pt x="201133" y="727"/>
                </a:lnTo>
                <a:lnTo>
                  <a:pt x="149903" y="11186"/>
                </a:lnTo>
                <a:lnTo>
                  <a:pt x="103759" y="32867"/>
                </a:lnTo>
                <a:lnTo>
                  <a:pt x="64236" y="64236"/>
                </a:lnTo>
                <a:lnTo>
                  <a:pt x="32867" y="103759"/>
                </a:lnTo>
                <a:lnTo>
                  <a:pt x="11186" y="149903"/>
                </a:lnTo>
                <a:lnTo>
                  <a:pt x="727" y="201133"/>
                </a:lnTo>
                <a:lnTo>
                  <a:pt x="0" y="219074"/>
                </a:lnTo>
                <a:lnTo>
                  <a:pt x="727" y="237016"/>
                </a:lnTo>
                <a:lnTo>
                  <a:pt x="11186" y="288246"/>
                </a:lnTo>
                <a:lnTo>
                  <a:pt x="32867" y="334390"/>
                </a:lnTo>
                <a:lnTo>
                  <a:pt x="64236" y="373913"/>
                </a:lnTo>
                <a:lnTo>
                  <a:pt x="103759" y="405282"/>
                </a:lnTo>
                <a:lnTo>
                  <a:pt x="149903" y="426963"/>
                </a:lnTo>
                <a:lnTo>
                  <a:pt x="201133" y="437422"/>
                </a:lnTo>
                <a:lnTo>
                  <a:pt x="219075" y="438149"/>
                </a:lnTo>
                <a:close/>
              </a:path>
            </a:pathLst>
          </a:custGeom>
          <a:ln w="2540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 rot="19320000">
            <a:off x="360430" y="6145786"/>
            <a:ext cx="221577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75" dirty="0">
                <a:solidFill>
                  <a:srgbClr val="005AA8"/>
                </a:solidFill>
                <a:latin typeface="Tahoma"/>
                <a:cs typeface="Tahoma"/>
              </a:rPr>
              <a:t>G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73" name="object 73"/>
          <p:cNvSpPr txBox="1"/>
          <p:nvPr/>
        </p:nvSpPr>
        <p:spPr>
          <a:xfrm rot="19980000">
            <a:off x="445412" y="6094090"/>
            <a:ext cx="213618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55" dirty="0">
                <a:solidFill>
                  <a:srgbClr val="005AA8"/>
                </a:solidFill>
                <a:latin typeface="Tahoma"/>
                <a:cs typeface="Tahoma"/>
              </a:rPr>
              <a:t>o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74" name="object 74"/>
          <p:cNvSpPr txBox="1"/>
          <p:nvPr/>
        </p:nvSpPr>
        <p:spPr>
          <a:xfrm rot="20520000">
            <a:off x="523564" y="6062293"/>
            <a:ext cx="214124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35" dirty="0">
                <a:solidFill>
                  <a:srgbClr val="005AA8"/>
                </a:solidFill>
                <a:latin typeface="Tahoma"/>
                <a:cs typeface="Tahoma"/>
              </a:rPr>
              <a:t>a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75" name="object 75"/>
          <p:cNvSpPr txBox="1"/>
          <p:nvPr/>
        </p:nvSpPr>
        <p:spPr>
          <a:xfrm rot="21000000">
            <a:off x="593414" y="6045506"/>
            <a:ext cx="202234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35" dirty="0">
                <a:solidFill>
                  <a:srgbClr val="005AA8"/>
                </a:solidFill>
                <a:latin typeface="Tahoma"/>
                <a:cs typeface="Tahoma"/>
              </a:rPr>
              <a:t>l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76" name="object 76"/>
          <p:cNvSpPr txBox="1"/>
          <p:nvPr/>
        </p:nvSpPr>
        <p:spPr>
          <a:xfrm rot="60000">
            <a:off x="685227" y="6037066"/>
            <a:ext cx="210403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300" b="1" spc="-260" dirty="0">
                <a:solidFill>
                  <a:srgbClr val="005AA8"/>
                </a:solidFill>
                <a:latin typeface="Tahoma"/>
                <a:cs typeface="Tahoma"/>
              </a:rPr>
              <a:t>4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221714" y="6468934"/>
            <a:ext cx="2797175" cy="1014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15" dirty="0">
                <a:solidFill>
                  <a:srgbClr val="FFFFFF"/>
                </a:solidFill>
                <a:latin typeface="Tahoma"/>
                <a:cs typeface="Tahoma"/>
              </a:rPr>
              <a:t>Medicine</a:t>
            </a:r>
            <a:endParaRPr sz="1150">
              <a:latin typeface="Tahoma"/>
              <a:cs typeface="Tahoma"/>
            </a:endParaRPr>
          </a:p>
          <a:p>
            <a:pPr marL="12700" marR="5080">
              <a:lnSpc>
                <a:spcPts val="1300"/>
              </a:lnSpc>
              <a:spcBef>
                <a:spcPts val="750"/>
              </a:spcBef>
            </a:pP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ahoma"/>
                <a:cs typeface="Tahoma"/>
              </a:rPr>
              <a:t>take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ahoma"/>
                <a:cs typeface="Tahoma"/>
              </a:rPr>
              <a:t>diabetes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ahoma"/>
                <a:cs typeface="Tahoma"/>
              </a:rPr>
              <a:t>medicine(s)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ahoma"/>
                <a:cs typeface="Tahoma"/>
              </a:rPr>
              <a:t>directed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ahoma"/>
                <a:cs typeface="Tahoma"/>
              </a:rPr>
              <a:t>by</a:t>
            </a:r>
            <a:r>
              <a:rPr sz="110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ahoma"/>
                <a:cs typeface="Tahoma"/>
              </a:rPr>
              <a:t>provider.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231F20"/>
                </a:solidFill>
                <a:latin typeface="Tahoma"/>
                <a:cs typeface="Tahoma"/>
              </a:rPr>
              <a:t>call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ahoma"/>
                <a:cs typeface="Tahoma"/>
              </a:rPr>
              <a:t>provider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ahoma"/>
                <a:cs typeface="Tahoma"/>
              </a:rPr>
              <a:t>if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ahoma"/>
                <a:cs typeface="Tahoma"/>
              </a:rPr>
              <a:t>have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ahoma"/>
                <a:cs typeface="Tahoma"/>
              </a:rPr>
              <a:t>problems.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  <a:tabLst>
                <a:tab pos="2548255" algn="l"/>
              </a:tabLst>
            </a:pP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spc="-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dirty="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sz="1100" spc="-9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034427" y="7121258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09">
                <a:moveTo>
                  <a:pt x="0" y="130746"/>
                </a:moveTo>
                <a:lnTo>
                  <a:pt x="138607" y="130746"/>
                </a:lnTo>
                <a:lnTo>
                  <a:pt x="138607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34427" y="7121258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09">
                <a:moveTo>
                  <a:pt x="0" y="130746"/>
                </a:moveTo>
                <a:lnTo>
                  <a:pt x="138607" y="130746"/>
                </a:lnTo>
                <a:lnTo>
                  <a:pt x="138607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32052" y="6741782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09">
                <a:moveTo>
                  <a:pt x="0" y="130746"/>
                </a:moveTo>
                <a:lnTo>
                  <a:pt x="138607" y="130746"/>
                </a:lnTo>
                <a:lnTo>
                  <a:pt x="138607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32052" y="6741782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09">
                <a:moveTo>
                  <a:pt x="0" y="130746"/>
                </a:moveTo>
                <a:lnTo>
                  <a:pt x="138607" y="130746"/>
                </a:lnTo>
                <a:lnTo>
                  <a:pt x="138607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32383" y="7331570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09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32383" y="7331570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09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809494" y="851331"/>
            <a:ext cx="3011805" cy="238760"/>
          </a:xfrm>
          <a:custGeom>
            <a:avLst/>
            <a:gdLst/>
            <a:ahLst/>
            <a:cxnLst/>
            <a:rect l="l" t="t" r="r" b="b"/>
            <a:pathLst>
              <a:path w="3011804" h="238759">
                <a:moveTo>
                  <a:pt x="101529" y="0"/>
                </a:moveTo>
                <a:lnTo>
                  <a:pt x="56612" y="561"/>
                </a:lnTo>
                <a:lnTo>
                  <a:pt x="17587" y="8769"/>
                </a:lnTo>
                <a:lnTo>
                  <a:pt x="798" y="51145"/>
                </a:lnTo>
                <a:lnTo>
                  <a:pt x="0" y="161688"/>
                </a:lnTo>
                <a:lnTo>
                  <a:pt x="491" y="181976"/>
                </a:lnTo>
                <a:lnTo>
                  <a:pt x="8699" y="221000"/>
                </a:lnTo>
                <a:lnTo>
                  <a:pt x="51075" y="237789"/>
                </a:lnTo>
                <a:lnTo>
                  <a:pt x="93310" y="238656"/>
                </a:lnTo>
                <a:lnTo>
                  <a:pt x="2934383" y="238588"/>
                </a:lnTo>
                <a:lnTo>
                  <a:pt x="2983907" y="234168"/>
                </a:lnTo>
                <a:lnTo>
                  <a:pt x="3008801" y="202737"/>
                </a:lnTo>
                <a:lnTo>
                  <a:pt x="3011240" y="161688"/>
                </a:lnTo>
                <a:lnTo>
                  <a:pt x="3011283" y="76970"/>
                </a:lnTo>
                <a:lnTo>
                  <a:pt x="3010792" y="56682"/>
                </a:lnTo>
                <a:lnTo>
                  <a:pt x="3002584" y="17657"/>
                </a:lnTo>
                <a:lnTo>
                  <a:pt x="2960208" y="868"/>
                </a:lnTo>
                <a:lnTo>
                  <a:pt x="101529" y="0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564327" y="766267"/>
            <a:ext cx="455295" cy="455295"/>
          </a:xfrm>
          <a:custGeom>
            <a:avLst/>
            <a:gdLst/>
            <a:ahLst/>
            <a:cxnLst/>
            <a:rect l="l" t="t" r="r" b="b"/>
            <a:pathLst>
              <a:path w="455295" h="455294">
                <a:moveTo>
                  <a:pt x="227406" y="0"/>
                </a:moveTo>
                <a:lnTo>
                  <a:pt x="172758" y="6609"/>
                </a:lnTo>
                <a:lnTo>
                  <a:pt x="122901" y="25383"/>
                </a:lnTo>
                <a:lnTo>
                  <a:pt x="79413" y="54741"/>
                </a:lnTo>
                <a:lnTo>
                  <a:pt x="43876" y="93104"/>
                </a:lnTo>
                <a:lnTo>
                  <a:pt x="17871" y="138890"/>
                </a:lnTo>
                <a:lnTo>
                  <a:pt x="2976" y="190520"/>
                </a:lnTo>
                <a:lnTo>
                  <a:pt x="0" y="227406"/>
                </a:lnTo>
                <a:lnTo>
                  <a:pt x="753" y="246056"/>
                </a:lnTo>
                <a:lnTo>
                  <a:pt x="11593" y="299283"/>
                </a:lnTo>
                <a:lnTo>
                  <a:pt x="34071" y="347192"/>
                </a:lnTo>
                <a:lnTo>
                  <a:pt x="66606" y="388205"/>
                </a:lnTo>
                <a:lnTo>
                  <a:pt x="107619" y="420741"/>
                </a:lnTo>
                <a:lnTo>
                  <a:pt x="155529" y="443218"/>
                </a:lnTo>
                <a:lnTo>
                  <a:pt x="208755" y="454058"/>
                </a:lnTo>
                <a:lnTo>
                  <a:pt x="227406" y="454812"/>
                </a:lnTo>
                <a:lnTo>
                  <a:pt x="246056" y="454058"/>
                </a:lnTo>
                <a:lnTo>
                  <a:pt x="299283" y="443218"/>
                </a:lnTo>
                <a:lnTo>
                  <a:pt x="347192" y="420741"/>
                </a:lnTo>
                <a:lnTo>
                  <a:pt x="388205" y="388205"/>
                </a:lnTo>
                <a:lnTo>
                  <a:pt x="420741" y="347192"/>
                </a:lnTo>
                <a:lnTo>
                  <a:pt x="443218" y="299283"/>
                </a:lnTo>
                <a:lnTo>
                  <a:pt x="454058" y="246056"/>
                </a:lnTo>
                <a:lnTo>
                  <a:pt x="454812" y="227406"/>
                </a:lnTo>
                <a:lnTo>
                  <a:pt x="454058" y="208755"/>
                </a:lnTo>
                <a:lnTo>
                  <a:pt x="443218" y="155529"/>
                </a:lnTo>
                <a:lnTo>
                  <a:pt x="420741" y="107619"/>
                </a:lnTo>
                <a:lnTo>
                  <a:pt x="388205" y="66606"/>
                </a:lnTo>
                <a:lnTo>
                  <a:pt x="347192" y="34071"/>
                </a:lnTo>
                <a:lnTo>
                  <a:pt x="299283" y="11593"/>
                </a:lnTo>
                <a:lnTo>
                  <a:pt x="246056" y="753"/>
                </a:lnTo>
                <a:lnTo>
                  <a:pt x="2274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564327" y="766267"/>
            <a:ext cx="454812" cy="4548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538800" y="740740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5" h="506094">
                <a:moveTo>
                  <a:pt x="252933" y="505866"/>
                </a:moveTo>
                <a:lnTo>
                  <a:pt x="293906" y="502549"/>
                </a:lnTo>
                <a:lnTo>
                  <a:pt x="332795" y="492950"/>
                </a:lnTo>
                <a:lnTo>
                  <a:pt x="369073" y="477592"/>
                </a:lnTo>
                <a:lnTo>
                  <a:pt x="402217" y="457001"/>
                </a:lnTo>
                <a:lnTo>
                  <a:pt x="431701" y="431701"/>
                </a:lnTo>
                <a:lnTo>
                  <a:pt x="457001" y="402217"/>
                </a:lnTo>
                <a:lnTo>
                  <a:pt x="477592" y="369073"/>
                </a:lnTo>
                <a:lnTo>
                  <a:pt x="492950" y="332795"/>
                </a:lnTo>
                <a:lnTo>
                  <a:pt x="502549" y="293906"/>
                </a:lnTo>
                <a:lnTo>
                  <a:pt x="505866" y="252933"/>
                </a:lnTo>
                <a:lnTo>
                  <a:pt x="505026" y="232218"/>
                </a:lnTo>
                <a:lnTo>
                  <a:pt x="498502" y="192221"/>
                </a:lnTo>
                <a:lnTo>
                  <a:pt x="485958" y="154572"/>
                </a:lnTo>
                <a:lnTo>
                  <a:pt x="467918" y="119796"/>
                </a:lnTo>
                <a:lnTo>
                  <a:pt x="444907" y="88416"/>
                </a:lnTo>
                <a:lnTo>
                  <a:pt x="417449" y="60958"/>
                </a:lnTo>
                <a:lnTo>
                  <a:pt x="386070" y="37947"/>
                </a:lnTo>
                <a:lnTo>
                  <a:pt x="351293" y="19907"/>
                </a:lnTo>
                <a:lnTo>
                  <a:pt x="313644" y="7363"/>
                </a:lnTo>
                <a:lnTo>
                  <a:pt x="273647" y="840"/>
                </a:lnTo>
                <a:lnTo>
                  <a:pt x="252933" y="0"/>
                </a:lnTo>
                <a:lnTo>
                  <a:pt x="232218" y="840"/>
                </a:lnTo>
                <a:lnTo>
                  <a:pt x="192221" y="7363"/>
                </a:lnTo>
                <a:lnTo>
                  <a:pt x="154572" y="19907"/>
                </a:lnTo>
                <a:lnTo>
                  <a:pt x="119796" y="37947"/>
                </a:lnTo>
                <a:lnTo>
                  <a:pt x="88416" y="60958"/>
                </a:lnTo>
                <a:lnTo>
                  <a:pt x="60958" y="88416"/>
                </a:lnTo>
                <a:lnTo>
                  <a:pt x="37947" y="119796"/>
                </a:lnTo>
                <a:lnTo>
                  <a:pt x="19907" y="154572"/>
                </a:lnTo>
                <a:lnTo>
                  <a:pt x="7363" y="192221"/>
                </a:lnTo>
                <a:lnTo>
                  <a:pt x="840" y="232218"/>
                </a:lnTo>
                <a:lnTo>
                  <a:pt x="0" y="252933"/>
                </a:lnTo>
                <a:lnTo>
                  <a:pt x="840" y="273647"/>
                </a:lnTo>
                <a:lnTo>
                  <a:pt x="7363" y="313644"/>
                </a:lnTo>
                <a:lnTo>
                  <a:pt x="19907" y="351293"/>
                </a:lnTo>
                <a:lnTo>
                  <a:pt x="37947" y="386070"/>
                </a:lnTo>
                <a:lnTo>
                  <a:pt x="60958" y="417449"/>
                </a:lnTo>
                <a:lnTo>
                  <a:pt x="88416" y="444907"/>
                </a:lnTo>
                <a:lnTo>
                  <a:pt x="119796" y="467918"/>
                </a:lnTo>
                <a:lnTo>
                  <a:pt x="154572" y="485958"/>
                </a:lnTo>
                <a:lnTo>
                  <a:pt x="192221" y="498502"/>
                </a:lnTo>
                <a:lnTo>
                  <a:pt x="232218" y="505026"/>
                </a:lnTo>
                <a:lnTo>
                  <a:pt x="252933" y="505866"/>
                </a:lnTo>
                <a:close/>
              </a:path>
            </a:pathLst>
          </a:custGeom>
          <a:ln w="8483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572658" y="774598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219075" y="438150"/>
                </a:moveTo>
                <a:lnTo>
                  <a:pt x="271659" y="431772"/>
                </a:lnTo>
                <a:lnTo>
                  <a:pt x="319669" y="413661"/>
                </a:lnTo>
                <a:lnTo>
                  <a:pt x="361569" y="385351"/>
                </a:lnTo>
                <a:lnTo>
                  <a:pt x="395826" y="348376"/>
                </a:lnTo>
                <a:lnTo>
                  <a:pt x="420907" y="304268"/>
                </a:lnTo>
                <a:lnTo>
                  <a:pt x="435277" y="254564"/>
                </a:lnTo>
                <a:lnTo>
                  <a:pt x="438150" y="219075"/>
                </a:lnTo>
                <a:lnTo>
                  <a:pt x="437422" y="201133"/>
                </a:lnTo>
                <a:lnTo>
                  <a:pt x="426963" y="149903"/>
                </a:lnTo>
                <a:lnTo>
                  <a:pt x="405282" y="103759"/>
                </a:lnTo>
                <a:lnTo>
                  <a:pt x="373913" y="64236"/>
                </a:lnTo>
                <a:lnTo>
                  <a:pt x="334390" y="32867"/>
                </a:lnTo>
                <a:lnTo>
                  <a:pt x="288246" y="11186"/>
                </a:lnTo>
                <a:lnTo>
                  <a:pt x="237016" y="727"/>
                </a:lnTo>
                <a:lnTo>
                  <a:pt x="219075" y="0"/>
                </a:lnTo>
                <a:lnTo>
                  <a:pt x="201133" y="727"/>
                </a:lnTo>
                <a:lnTo>
                  <a:pt x="149903" y="11186"/>
                </a:lnTo>
                <a:lnTo>
                  <a:pt x="103759" y="32867"/>
                </a:lnTo>
                <a:lnTo>
                  <a:pt x="64236" y="64236"/>
                </a:lnTo>
                <a:lnTo>
                  <a:pt x="32867" y="103759"/>
                </a:lnTo>
                <a:lnTo>
                  <a:pt x="11186" y="149903"/>
                </a:lnTo>
                <a:lnTo>
                  <a:pt x="727" y="201133"/>
                </a:lnTo>
                <a:lnTo>
                  <a:pt x="0" y="219075"/>
                </a:lnTo>
                <a:lnTo>
                  <a:pt x="727" y="237016"/>
                </a:lnTo>
                <a:lnTo>
                  <a:pt x="11186" y="288246"/>
                </a:lnTo>
                <a:lnTo>
                  <a:pt x="32867" y="334390"/>
                </a:lnTo>
                <a:lnTo>
                  <a:pt x="64236" y="373913"/>
                </a:lnTo>
                <a:lnTo>
                  <a:pt x="103759" y="405282"/>
                </a:lnTo>
                <a:lnTo>
                  <a:pt x="149903" y="426963"/>
                </a:lnTo>
                <a:lnTo>
                  <a:pt x="201133" y="437422"/>
                </a:lnTo>
                <a:lnTo>
                  <a:pt x="219075" y="438150"/>
                </a:lnTo>
                <a:close/>
              </a:path>
            </a:pathLst>
          </a:custGeom>
          <a:ln w="2540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 rot="19320000">
            <a:off x="5420531" y="614187"/>
            <a:ext cx="221577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75" dirty="0">
                <a:solidFill>
                  <a:srgbClr val="005AA8"/>
                </a:solidFill>
                <a:latin typeface="Tahoma"/>
                <a:cs typeface="Tahoma"/>
              </a:rPr>
              <a:t>G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90" name="object 90"/>
          <p:cNvSpPr txBox="1"/>
          <p:nvPr/>
        </p:nvSpPr>
        <p:spPr>
          <a:xfrm rot="19980000">
            <a:off x="5505519" y="562489"/>
            <a:ext cx="213618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55" dirty="0">
                <a:solidFill>
                  <a:srgbClr val="005AA8"/>
                </a:solidFill>
                <a:latin typeface="Tahoma"/>
                <a:cs typeface="Tahoma"/>
              </a:rPr>
              <a:t>o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91" name="object 91"/>
          <p:cNvSpPr txBox="1"/>
          <p:nvPr/>
        </p:nvSpPr>
        <p:spPr>
          <a:xfrm rot="20520000">
            <a:off x="5583678" y="530695"/>
            <a:ext cx="214124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35" dirty="0">
                <a:solidFill>
                  <a:srgbClr val="005AA8"/>
                </a:solidFill>
                <a:latin typeface="Tahoma"/>
                <a:cs typeface="Tahoma"/>
              </a:rPr>
              <a:t>a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92" name="object 92"/>
          <p:cNvSpPr txBox="1"/>
          <p:nvPr/>
        </p:nvSpPr>
        <p:spPr>
          <a:xfrm rot="21000000">
            <a:off x="5653533" y="513914"/>
            <a:ext cx="202234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35" dirty="0">
                <a:solidFill>
                  <a:srgbClr val="005AA8"/>
                </a:solidFill>
                <a:latin typeface="Tahoma"/>
                <a:cs typeface="Tahoma"/>
              </a:rPr>
              <a:t>l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93" name="object 93"/>
          <p:cNvSpPr txBox="1"/>
          <p:nvPr/>
        </p:nvSpPr>
        <p:spPr>
          <a:xfrm rot="60000">
            <a:off x="5745341" y="505484"/>
            <a:ext cx="210403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300" b="1" spc="-260" dirty="0">
                <a:solidFill>
                  <a:srgbClr val="005AA8"/>
                </a:solidFill>
                <a:latin typeface="Tahoma"/>
                <a:cs typeface="Tahoma"/>
              </a:rPr>
              <a:t>5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299708" y="888490"/>
            <a:ext cx="2884170" cy="1014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35" dirty="0">
                <a:solidFill>
                  <a:srgbClr val="FFFFFF"/>
                </a:solidFill>
                <a:latin typeface="Tahoma"/>
                <a:cs typeface="Tahoma"/>
              </a:rPr>
              <a:t>Blood</a:t>
            </a:r>
            <a:r>
              <a:rPr sz="11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-45" dirty="0">
                <a:solidFill>
                  <a:srgbClr val="FFFFFF"/>
                </a:solidFill>
                <a:latin typeface="Tahoma"/>
                <a:cs typeface="Tahoma"/>
              </a:rPr>
              <a:t>Sugar</a:t>
            </a:r>
            <a:r>
              <a:rPr sz="11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-40" dirty="0">
                <a:solidFill>
                  <a:srgbClr val="FFFFFF"/>
                </a:solidFill>
                <a:latin typeface="Tahoma"/>
                <a:cs typeface="Tahoma"/>
              </a:rPr>
              <a:t>Monitoring</a:t>
            </a:r>
            <a:endParaRPr sz="11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  <a:tabLst>
                <a:tab pos="2839720" algn="l"/>
              </a:tabLst>
            </a:pP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ahoma"/>
                <a:cs typeface="Tahoma"/>
              </a:rPr>
              <a:t>check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ahoma"/>
                <a:cs typeface="Tahoma"/>
              </a:rPr>
              <a:t>blood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ahoma"/>
                <a:cs typeface="Tahoma"/>
              </a:rPr>
              <a:t>sugar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spc="-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dirty="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sz="1100" spc="-9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 marL="12700" marR="24130">
              <a:lnSpc>
                <a:spcPts val="1300"/>
              </a:lnSpc>
              <a:spcBef>
                <a:spcPts val="400"/>
              </a:spcBef>
              <a:tabLst>
                <a:tab pos="1027430" algn="l"/>
                <a:tab pos="2851785" algn="l"/>
              </a:tabLst>
            </a:pP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231F20"/>
                </a:solidFill>
                <a:latin typeface="Tahoma"/>
                <a:cs typeface="Tahoma"/>
              </a:rPr>
              <a:t>call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ahoma"/>
                <a:cs typeface="Tahoma"/>
              </a:rPr>
              <a:t>provider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ahoma"/>
                <a:cs typeface="Tahoma"/>
              </a:rPr>
              <a:t>if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ahoma"/>
                <a:cs typeface="Tahoma"/>
              </a:rPr>
              <a:t>level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ahoma"/>
                <a:cs typeface="Tahoma"/>
              </a:rPr>
              <a:t>below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spc="-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dirty="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sz="1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ahoma"/>
                <a:cs typeface="Tahoma"/>
              </a:rPr>
              <a:t>above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spc="-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dirty="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sz="1100" spc="-9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  <a:tabLst>
                <a:tab pos="2548255" algn="l"/>
              </a:tabLst>
            </a:pP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spc="-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dirty="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sz="1100" spc="-9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6105169" y="1157338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09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105169" y="1157338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09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105169" y="1365821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09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105169" y="1365821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09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104610" y="1738896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104610" y="1738896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709735" y="2054479"/>
            <a:ext cx="3104515" cy="238760"/>
          </a:xfrm>
          <a:custGeom>
            <a:avLst/>
            <a:gdLst/>
            <a:ahLst/>
            <a:cxnLst/>
            <a:rect l="l" t="t" r="r" b="b"/>
            <a:pathLst>
              <a:path w="3104515" h="238760">
                <a:moveTo>
                  <a:pt x="101529" y="0"/>
                </a:moveTo>
                <a:lnTo>
                  <a:pt x="56612" y="561"/>
                </a:lnTo>
                <a:lnTo>
                  <a:pt x="17587" y="8769"/>
                </a:lnTo>
                <a:lnTo>
                  <a:pt x="798" y="51145"/>
                </a:lnTo>
                <a:lnTo>
                  <a:pt x="0" y="161688"/>
                </a:lnTo>
                <a:lnTo>
                  <a:pt x="491" y="181976"/>
                </a:lnTo>
                <a:lnTo>
                  <a:pt x="8699" y="221000"/>
                </a:lnTo>
                <a:lnTo>
                  <a:pt x="51075" y="237789"/>
                </a:lnTo>
                <a:lnTo>
                  <a:pt x="93310" y="238656"/>
                </a:lnTo>
                <a:lnTo>
                  <a:pt x="3027093" y="238588"/>
                </a:lnTo>
                <a:lnTo>
                  <a:pt x="3076617" y="234168"/>
                </a:lnTo>
                <a:lnTo>
                  <a:pt x="3101511" y="202737"/>
                </a:lnTo>
                <a:lnTo>
                  <a:pt x="3103950" y="161688"/>
                </a:lnTo>
                <a:lnTo>
                  <a:pt x="3103993" y="76970"/>
                </a:lnTo>
                <a:lnTo>
                  <a:pt x="3103502" y="56682"/>
                </a:lnTo>
                <a:lnTo>
                  <a:pt x="3095294" y="17657"/>
                </a:lnTo>
                <a:lnTo>
                  <a:pt x="3052918" y="868"/>
                </a:lnTo>
                <a:lnTo>
                  <a:pt x="101529" y="0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560072" y="1951329"/>
            <a:ext cx="459105" cy="459105"/>
          </a:xfrm>
          <a:custGeom>
            <a:avLst/>
            <a:gdLst/>
            <a:ahLst/>
            <a:cxnLst/>
            <a:rect l="l" t="t" r="r" b="b"/>
            <a:pathLst>
              <a:path w="459104" h="459105">
                <a:moveTo>
                  <a:pt x="229438" y="0"/>
                </a:moveTo>
                <a:lnTo>
                  <a:pt x="174299" y="6667"/>
                </a:lnTo>
                <a:lnTo>
                  <a:pt x="123995" y="25608"/>
                </a:lnTo>
                <a:lnTo>
                  <a:pt x="80120" y="55228"/>
                </a:lnTo>
                <a:lnTo>
                  <a:pt x="44266" y="93932"/>
                </a:lnTo>
                <a:lnTo>
                  <a:pt x="18029" y="140128"/>
                </a:lnTo>
                <a:lnTo>
                  <a:pt x="3002" y="192220"/>
                </a:lnTo>
                <a:lnTo>
                  <a:pt x="0" y="229438"/>
                </a:lnTo>
                <a:lnTo>
                  <a:pt x="760" y="248256"/>
                </a:lnTo>
                <a:lnTo>
                  <a:pt x="11696" y="301960"/>
                </a:lnTo>
                <a:lnTo>
                  <a:pt x="34373" y="350298"/>
                </a:lnTo>
                <a:lnTo>
                  <a:pt x="67198" y="391677"/>
                </a:lnTo>
                <a:lnTo>
                  <a:pt x="108577" y="424502"/>
                </a:lnTo>
                <a:lnTo>
                  <a:pt x="156915" y="447180"/>
                </a:lnTo>
                <a:lnTo>
                  <a:pt x="210619" y="458115"/>
                </a:lnTo>
                <a:lnTo>
                  <a:pt x="229438" y="458876"/>
                </a:lnTo>
                <a:lnTo>
                  <a:pt x="248256" y="458115"/>
                </a:lnTo>
                <a:lnTo>
                  <a:pt x="301960" y="447180"/>
                </a:lnTo>
                <a:lnTo>
                  <a:pt x="350298" y="424502"/>
                </a:lnTo>
                <a:lnTo>
                  <a:pt x="391677" y="391677"/>
                </a:lnTo>
                <a:lnTo>
                  <a:pt x="424502" y="350298"/>
                </a:lnTo>
                <a:lnTo>
                  <a:pt x="447180" y="301960"/>
                </a:lnTo>
                <a:lnTo>
                  <a:pt x="458115" y="248256"/>
                </a:lnTo>
                <a:lnTo>
                  <a:pt x="458876" y="229438"/>
                </a:lnTo>
                <a:lnTo>
                  <a:pt x="458115" y="210619"/>
                </a:lnTo>
                <a:lnTo>
                  <a:pt x="447180" y="156915"/>
                </a:lnTo>
                <a:lnTo>
                  <a:pt x="424502" y="108577"/>
                </a:lnTo>
                <a:lnTo>
                  <a:pt x="391677" y="67198"/>
                </a:lnTo>
                <a:lnTo>
                  <a:pt x="350298" y="34373"/>
                </a:lnTo>
                <a:lnTo>
                  <a:pt x="301960" y="11696"/>
                </a:lnTo>
                <a:lnTo>
                  <a:pt x="248256" y="760"/>
                </a:lnTo>
                <a:lnTo>
                  <a:pt x="2294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560072" y="1951329"/>
            <a:ext cx="458876" cy="4588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536577" y="1927834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5" h="506094">
                <a:moveTo>
                  <a:pt x="252933" y="505866"/>
                </a:moveTo>
                <a:lnTo>
                  <a:pt x="293906" y="502549"/>
                </a:lnTo>
                <a:lnTo>
                  <a:pt x="332795" y="492950"/>
                </a:lnTo>
                <a:lnTo>
                  <a:pt x="369073" y="477592"/>
                </a:lnTo>
                <a:lnTo>
                  <a:pt x="402217" y="457001"/>
                </a:lnTo>
                <a:lnTo>
                  <a:pt x="431701" y="431701"/>
                </a:lnTo>
                <a:lnTo>
                  <a:pt x="457001" y="402217"/>
                </a:lnTo>
                <a:lnTo>
                  <a:pt x="477592" y="369073"/>
                </a:lnTo>
                <a:lnTo>
                  <a:pt x="492950" y="332795"/>
                </a:lnTo>
                <a:lnTo>
                  <a:pt x="502549" y="293906"/>
                </a:lnTo>
                <a:lnTo>
                  <a:pt x="505866" y="252933"/>
                </a:lnTo>
                <a:lnTo>
                  <a:pt x="505026" y="232218"/>
                </a:lnTo>
                <a:lnTo>
                  <a:pt x="498502" y="192221"/>
                </a:lnTo>
                <a:lnTo>
                  <a:pt x="485958" y="154572"/>
                </a:lnTo>
                <a:lnTo>
                  <a:pt x="467918" y="119796"/>
                </a:lnTo>
                <a:lnTo>
                  <a:pt x="444907" y="88416"/>
                </a:lnTo>
                <a:lnTo>
                  <a:pt x="417449" y="60958"/>
                </a:lnTo>
                <a:lnTo>
                  <a:pt x="386070" y="37947"/>
                </a:lnTo>
                <a:lnTo>
                  <a:pt x="351293" y="19907"/>
                </a:lnTo>
                <a:lnTo>
                  <a:pt x="313644" y="7363"/>
                </a:lnTo>
                <a:lnTo>
                  <a:pt x="273647" y="840"/>
                </a:lnTo>
                <a:lnTo>
                  <a:pt x="252933" y="0"/>
                </a:lnTo>
                <a:lnTo>
                  <a:pt x="232218" y="840"/>
                </a:lnTo>
                <a:lnTo>
                  <a:pt x="192221" y="7363"/>
                </a:lnTo>
                <a:lnTo>
                  <a:pt x="154572" y="19907"/>
                </a:lnTo>
                <a:lnTo>
                  <a:pt x="119796" y="37947"/>
                </a:lnTo>
                <a:lnTo>
                  <a:pt x="88416" y="60958"/>
                </a:lnTo>
                <a:lnTo>
                  <a:pt x="60958" y="88416"/>
                </a:lnTo>
                <a:lnTo>
                  <a:pt x="37947" y="119796"/>
                </a:lnTo>
                <a:lnTo>
                  <a:pt x="19907" y="154572"/>
                </a:lnTo>
                <a:lnTo>
                  <a:pt x="7363" y="192221"/>
                </a:lnTo>
                <a:lnTo>
                  <a:pt x="840" y="232218"/>
                </a:lnTo>
                <a:lnTo>
                  <a:pt x="0" y="252933"/>
                </a:lnTo>
                <a:lnTo>
                  <a:pt x="840" y="273647"/>
                </a:lnTo>
                <a:lnTo>
                  <a:pt x="7363" y="313644"/>
                </a:lnTo>
                <a:lnTo>
                  <a:pt x="19907" y="351293"/>
                </a:lnTo>
                <a:lnTo>
                  <a:pt x="37947" y="386070"/>
                </a:lnTo>
                <a:lnTo>
                  <a:pt x="60958" y="417449"/>
                </a:lnTo>
                <a:lnTo>
                  <a:pt x="88416" y="444907"/>
                </a:lnTo>
                <a:lnTo>
                  <a:pt x="119796" y="467918"/>
                </a:lnTo>
                <a:lnTo>
                  <a:pt x="154572" y="485958"/>
                </a:lnTo>
                <a:lnTo>
                  <a:pt x="192221" y="498502"/>
                </a:lnTo>
                <a:lnTo>
                  <a:pt x="232218" y="505026"/>
                </a:lnTo>
                <a:lnTo>
                  <a:pt x="252933" y="505866"/>
                </a:lnTo>
                <a:close/>
              </a:path>
            </a:pathLst>
          </a:custGeom>
          <a:ln w="8483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570435" y="1961692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219075" y="438150"/>
                </a:moveTo>
                <a:lnTo>
                  <a:pt x="271659" y="431772"/>
                </a:lnTo>
                <a:lnTo>
                  <a:pt x="319669" y="413661"/>
                </a:lnTo>
                <a:lnTo>
                  <a:pt x="361569" y="385351"/>
                </a:lnTo>
                <a:lnTo>
                  <a:pt x="395826" y="348376"/>
                </a:lnTo>
                <a:lnTo>
                  <a:pt x="420907" y="304268"/>
                </a:lnTo>
                <a:lnTo>
                  <a:pt x="435277" y="254564"/>
                </a:lnTo>
                <a:lnTo>
                  <a:pt x="438150" y="219075"/>
                </a:lnTo>
                <a:lnTo>
                  <a:pt x="437422" y="201133"/>
                </a:lnTo>
                <a:lnTo>
                  <a:pt x="426963" y="149903"/>
                </a:lnTo>
                <a:lnTo>
                  <a:pt x="405282" y="103759"/>
                </a:lnTo>
                <a:lnTo>
                  <a:pt x="373913" y="64236"/>
                </a:lnTo>
                <a:lnTo>
                  <a:pt x="334390" y="32867"/>
                </a:lnTo>
                <a:lnTo>
                  <a:pt x="288246" y="11186"/>
                </a:lnTo>
                <a:lnTo>
                  <a:pt x="237016" y="727"/>
                </a:lnTo>
                <a:lnTo>
                  <a:pt x="219075" y="0"/>
                </a:lnTo>
                <a:lnTo>
                  <a:pt x="201133" y="727"/>
                </a:lnTo>
                <a:lnTo>
                  <a:pt x="149903" y="11186"/>
                </a:lnTo>
                <a:lnTo>
                  <a:pt x="103759" y="32867"/>
                </a:lnTo>
                <a:lnTo>
                  <a:pt x="64236" y="64236"/>
                </a:lnTo>
                <a:lnTo>
                  <a:pt x="32867" y="103759"/>
                </a:lnTo>
                <a:lnTo>
                  <a:pt x="11186" y="149903"/>
                </a:lnTo>
                <a:lnTo>
                  <a:pt x="727" y="201133"/>
                </a:lnTo>
                <a:lnTo>
                  <a:pt x="0" y="219075"/>
                </a:lnTo>
                <a:lnTo>
                  <a:pt x="727" y="237016"/>
                </a:lnTo>
                <a:lnTo>
                  <a:pt x="11186" y="288246"/>
                </a:lnTo>
                <a:lnTo>
                  <a:pt x="32867" y="334390"/>
                </a:lnTo>
                <a:lnTo>
                  <a:pt x="64236" y="373913"/>
                </a:lnTo>
                <a:lnTo>
                  <a:pt x="103759" y="405282"/>
                </a:lnTo>
                <a:lnTo>
                  <a:pt x="149903" y="426963"/>
                </a:lnTo>
                <a:lnTo>
                  <a:pt x="201133" y="437422"/>
                </a:lnTo>
                <a:lnTo>
                  <a:pt x="219075" y="438150"/>
                </a:lnTo>
                <a:close/>
              </a:path>
            </a:pathLst>
          </a:custGeom>
          <a:ln w="2540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 rot="19320000">
            <a:off x="5417609" y="1804938"/>
            <a:ext cx="221577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75" dirty="0">
                <a:solidFill>
                  <a:srgbClr val="005AA8"/>
                </a:solidFill>
                <a:latin typeface="Tahoma"/>
                <a:cs typeface="Tahoma"/>
              </a:rPr>
              <a:t>G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07" name="object 107"/>
          <p:cNvSpPr txBox="1"/>
          <p:nvPr/>
        </p:nvSpPr>
        <p:spPr>
          <a:xfrm rot="19980000">
            <a:off x="5502599" y="1753241"/>
            <a:ext cx="213618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55" dirty="0">
                <a:solidFill>
                  <a:srgbClr val="005AA8"/>
                </a:solidFill>
                <a:latin typeface="Tahoma"/>
                <a:cs typeface="Tahoma"/>
              </a:rPr>
              <a:t>o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08" name="object 108"/>
          <p:cNvSpPr txBox="1"/>
          <p:nvPr/>
        </p:nvSpPr>
        <p:spPr>
          <a:xfrm rot="20520000">
            <a:off x="5580756" y="1721448"/>
            <a:ext cx="214124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35" dirty="0">
                <a:solidFill>
                  <a:srgbClr val="005AA8"/>
                </a:solidFill>
                <a:latin typeface="Tahoma"/>
                <a:cs typeface="Tahoma"/>
              </a:rPr>
              <a:t>a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09" name="object 109"/>
          <p:cNvSpPr txBox="1"/>
          <p:nvPr/>
        </p:nvSpPr>
        <p:spPr>
          <a:xfrm rot="21000000">
            <a:off x="5650611" y="1704666"/>
            <a:ext cx="202234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35" dirty="0">
                <a:solidFill>
                  <a:srgbClr val="005AA8"/>
                </a:solidFill>
                <a:latin typeface="Tahoma"/>
                <a:cs typeface="Tahoma"/>
              </a:rPr>
              <a:t>l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10" name="object 110"/>
          <p:cNvSpPr txBox="1"/>
          <p:nvPr/>
        </p:nvSpPr>
        <p:spPr>
          <a:xfrm rot="60000">
            <a:off x="5742419" y="1696236"/>
            <a:ext cx="210403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300" b="1" spc="-260" dirty="0">
                <a:solidFill>
                  <a:srgbClr val="005AA8"/>
                </a:solidFill>
                <a:latin typeface="Tahoma"/>
                <a:cs typeface="Tahoma"/>
              </a:rPr>
              <a:t>6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6107544" y="2375115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107544" y="2375115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106439" y="2583599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106439" y="2583599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10846" y="2958503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110846" y="2958503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860358" y="3314141"/>
            <a:ext cx="2954020" cy="238760"/>
          </a:xfrm>
          <a:custGeom>
            <a:avLst/>
            <a:gdLst/>
            <a:ahLst/>
            <a:cxnLst/>
            <a:rect l="l" t="t" r="r" b="b"/>
            <a:pathLst>
              <a:path w="2954020" h="238760">
                <a:moveTo>
                  <a:pt x="101529" y="0"/>
                </a:moveTo>
                <a:lnTo>
                  <a:pt x="56612" y="561"/>
                </a:lnTo>
                <a:lnTo>
                  <a:pt x="17587" y="8769"/>
                </a:lnTo>
                <a:lnTo>
                  <a:pt x="798" y="51145"/>
                </a:lnTo>
                <a:lnTo>
                  <a:pt x="0" y="161688"/>
                </a:lnTo>
                <a:lnTo>
                  <a:pt x="491" y="181976"/>
                </a:lnTo>
                <a:lnTo>
                  <a:pt x="8699" y="221000"/>
                </a:lnTo>
                <a:lnTo>
                  <a:pt x="51075" y="237789"/>
                </a:lnTo>
                <a:lnTo>
                  <a:pt x="93310" y="238656"/>
                </a:lnTo>
                <a:lnTo>
                  <a:pt x="2876814" y="238588"/>
                </a:lnTo>
                <a:lnTo>
                  <a:pt x="2926337" y="234168"/>
                </a:lnTo>
                <a:lnTo>
                  <a:pt x="2951231" y="202737"/>
                </a:lnTo>
                <a:lnTo>
                  <a:pt x="2953671" y="161688"/>
                </a:lnTo>
                <a:lnTo>
                  <a:pt x="2953714" y="76970"/>
                </a:lnTo>
                <a:lnTo>
                  <a:pt x="2953223" y="56682"/>
                </a:lnTo>
                <a:lnTo>
                  <a:pt x="2945014" y="17657"/>
                </a:lnTo>
                <a:lnTo>
                  <a:pt x="2902639" y="868"/>
                </a:lnTo>
                <a:lnTo>
                  <a:pt x="101529" y="0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561876" y="3196742"/>
            <a:ext cx="455295" cy="455295"/>
          </a:xfrm>
          <a:custGeom>
            <a:avLst/>
            <a:gdLst/>
            <a:ahLst/>
            <a:cxnLst/>
            <a:rect l="l" t="t" r="r" b="b"/>
            <a:pathLst>
              <a:path w="455295" h="455295">
                <a:moveTo>
                  <a:pt x="227634" y="0"/>
                </a:moveTo>
                <a:lnTo>
                  <a:pt x="172932" y="6615"/>
                </a:lnTo>
                <a:lnTo>
                  <a:pt x="123024" y="25408"/>
                </a:lnTo>
                <a:lnTo>
                  <a:pt x="79493" y="54796"/>
                </a:lnTo>
                <a:lnTo>
                  <a:pt x="43920" y="93197"/>
                </a:lnTo>
                <a:lnTo>
                  <a:pt x="17888" y="139029"/>
                </a:lnTo>
                <a:lnTo>
                  <a:pt x="2979" y="190711"/>
                </a:lnTo>
                <a:lnTo>
                  <a:pt x="0" y="227634"/>
                </a:lnTo>
                <a:lnTo>
                  <a:pt x="754" y="246304"/>
                </a:lnTo>
                <a:lnTo>
                  <a:pt x="11605" y="299584"/>
                </a:lnTo>
                <a:lnTo>
                  <a:pt x="34105" y="347542"/>
                </a:lnTo>
                <a:lnTo>
                  <a:pt x="66673" y="388596"/>
                </a:lnTo>
                <a:lnTo>
                  <a:pt x="107727" y="421164"/>
                </a:lnTo>
                <a:lnTo>
                  <a:pt x="155685" y="443664"/>
                </a:lnTo>
                <a:lnTo>
                  <a:pt x="208965" y="454514"/>
                </a:lnTo>
                <a:lnTo>
                  <a:pt x="227634" y="455269"/>
                </a:lnTo>
                <a:lnTo>
                  <a:pt x="246304" y="454514"/>
                </a:lnTo>
                <a:lnTo>
                  <a:pt x="299584" y="443664"/>
                </a:lnTo>
                <a:lnTo>
                  <a:pt x="347542" y="421164"/>
                </a:lnTo>
                <a:lnTo>
                  <a:pt x="388596" y="388596"/>
                </a:lnTo>
                <a:lnTo>
                  <a:pt x="421164" y="347542"/>
                </a:lnTo>
                <a:lnTo>
                  <a:pt x="443664" y="299584"/>
                </a:lnTo>
                <a:lnTo>
                  <a:pt x="454514" y="246304"/>
                </a:lnTo>
                <a:lnTo>
                  <a:pt x="455269" y="227634"/>
                </a:lnTo>
                <a:lnTo>
                  <a:pt x="454514" y="208965"/>
                </a:lnTo>
                <a:lnTo>
                  <a:pt x="443664" y="155685"/>
                </a:lnTo>
                <a:lnTo>
                  <a:pt x="421164" y="107727"/>
                </a:lnTo>
                <a:lnTo>
                  <a:pt x="388596" y="66673"/>
                </a:lnTo>
                <a:lnTo>
                  <a:pt x="347542" y="34105"/>
                </a:lnTo>
                <a:lnTo>
                  <a:pt x="299584" y="11605"/>
                </a:lnTo>
                <a:lnTo>
                  <a:pt x="246304" y="754"/>
                </a:lnTo>
                <a:lnTo>
                  <a:pt x="2276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561876" y="3196742"/>
            <a:ext cx="455269" cy="4552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536577" y="3171444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5" h="506095">
                <a:moveTo>
                  <a:pt x="252933" y="505866"/>
                </a:moveTo>
                <a:lnTo>
                  <a:pt x="293906" y="502549"/>
                </a:lnTo>
                <a:lnTo>
                  <a:pt x="332795" y="492950"/>
                </a:lnTo>
                <a:lnTo>
                  <a:pt x="369073" y="477592"/>
                </a:lnTo>
                <a:lnTo>
                  <a:pt x="402217" y="457001"/>
                </a:lnTo>
                <a:lnTo>
                  <a:pt x="431701" y="431701"/>
                </a:lnTo>
                <a:lnTo>
                  <a:pt x="457001" y="402217"/>
                </a:lnTo>
                <a:lnTo>
                  <a:pt x="477592" y="369073"/>
                </a:lnTo>
                <a:lnTo>
                  <a:pt x="492950" y="332795"/>
                </a:lnTo>
                <a:lnTo>
                  <a:pt x="502549" y="293906"/>
                </a:lnTo>
                <a:lnTo>
                  <a:pt x="505866" y="252933"/>
                </a:lnTo>
                <a:lnTo>
                  <a:pt x="505026" y="232218"/>
                </a:lnTo>
                <a:lnTo>
                  <a:pt x="498502" y="192221"/>
                </a:lnTo>
                <a:lnTo>
                  <a:pt x="485958" y="154572"/>
                </a:lnTo>
                <a:lnTo>
                  <a:pt x="467918" y="119796"/>
                </a:lnTo>
                <a:lnTo>
                  <a:pt x="444907" y="88416"/>
                </a:lnTo>
                <a:lnTo>
                  <a:pt x="417449" y="60958"/>
                </a:lnTo>
                <a:lnTo>
                  <a:pt x="386070" y="37947"/>
                </a:lnTo>
                <a:lnTo>
                  <a:pt x="351293" y="19907"/>
                </a:lnTo>
                <a:lnTo>
                  <a:pt x="313644" y="7363"/>
                </a:lnTo>
                <a:lnTo>
                  <a:pt x="273647" y="840"/>
                </a:lnTo>
                <a:lnTo>
                  <a:pt x="252933" y="0"/>
                </a:lnTo>
                <a:lnTo>
                  <a:pt x="232218" y="840"/>
                </a:lnTo>
                <a:lnTo>
                  <a:pt x="192221" y="7363"/>
                </a:lnTo>
                <a:lnTo>
                  <a:pt x="154572" y="19907"/>
                </a:lnTo>
                <a:lnTo>
                  <a:pt x="119796" y="37947"/>
                </a:lnTo>
                <a:lnTo>
                  <a:pt x="88416" y="60958"/>
                </a:lnTo>
                <a:lnTo>
                  <a:pt x="60958" y="88416"/>
                </a:lnTo>
                <a:lnTo>
                  <a:pt x="37947" y="119796"/>
                </a:lnTo>
                <a:lnTo>
                  <a:pt x="19907" y="154572"/>
                </a:lnTo>
                <a:lnTo>
                  <a:pt x="7363" y="192221"/>
                </a:lnTo>
                <a:lnTo>
                  <a:pt x="840" y="232218"/>
                </a:lnTo>
                <a:lnTo>
                  <a:pt x="0" y="252933"/>
                </a:lnTo>
                <a:lnTo>
                  <a:pt x="840" y="273647"/>
                </a:lnTo>
                <a:lnTo>
                  <a:pt x="7363" y="313644"/>
                </a:lnTo>
                <a:lnTo>
                  <a:pt x="19907" y="351293"/>
                </a:lnTo>
                <a:lnTo>
                  <a:pt x="37947" y="386070"/>
                </a:lnTo>
                <a:lnTo>
                  <a:pt x="60958" y="417449"/>
                </a:lnTo>
                <a:lnTo>
                  <a:pt x="88416" y="444907"/>
                </a:lnTo>
                <a:lnTo>
                  <a:pt x="119796" y="467918"/>
                </a:lnTo>
                <a:lnTo>
                  <a:pt x="154572" y="485958"/>
                </a:lnTo>
                <a:lnTo>
                  <a:pt x="192221" y="498502"/>
                </a:lnTo>
                <a:lnTo>
                  <a:pt x="232218" y="505026"/>
                </a:lnTo>
                <a:lnTo>
                  <a:pt x="252933" y="505866"/>
                </a:lnTo>
                <a:close/>
              </a:path>
            </a:pathLst>
          </a:custGeom>
          <a:ln w="8483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570435" y="3205302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219075" y="438150"/>
                </a:moveTo>
                <a:lnTo>
                  <a:pt x="271659" y="431772"/>
                </a:lnTo>
                <a:lnTo>
                  <a:pt x="319669" y="413661"/>
                </a:lnTo>
                <a:lnTo>
                  <a:pt x="361569" y="385351"/>
                </a:lnTo>
                <a:lnTo>
                  <a:pt x="395826" y="348376"/>
                </a:lnTo>
                <a:lnTo>
                  <a:pt x="420907" y="304268"/>
                </a:lnTo>
                <a:lnTo>
                  <a:pt x="435277" y="254564"/>
                </a:lnTo>
                <a:lnTo>
                  <a:pt x="438150" y="219075"/>
                </a:lnTo>
                <a:lnTo>
                  <a:pt x="437422" y="201133"/>
                </a:lnTo>
                <a:lnTo>
                  <a:pt x="426963" y="149903"/>
                </a:lnTo>
                <a:lnTo>
                  <a:pt x="405282" y="103759"/>
                </a:lnTo>
                <a:lnTo>
                  <a:pt x="373913" y="64236"/>
                </a:lnTo>
                <a:lnTo>
                  <a:pt x="334390" y="32867"/>
                </a:lnTo>
                <a:lnTo>
                  <a:pt x="288246" y="11186"/>
                </a:lnTo>
                <a:lnTo>
                  <a:pt x="237016" y="727"/>
                </a:lnTo>
                <a:lnTo>
                  <a:pt x="219075" y="0"/>
                </a:lnTo>
                <a:lnTo>
                  <a:pt x="201133" y="727"/>
                </a:lnTo>
                <a:lnTo>
                  <a:pt x="149903" y="11186"/>
                </a:lnTo>
                <a:lnTo>
                  <a:pt x="103759" y="32867"/>
                </a:lnTo>
                <a:lnTo>
                  <a:pt x="64236" y="64236"/>
                </a:lnTo>
                <a:lnTo>
                  <a:pt x="32867" y="103759"/>
                </a:lnTo>
                <a:lnTo>
                  <a:pt x="11186" y="149903"/>
                </a:lnTo>
                <a:lnTo>
                  <a:pt x="727" y="201133"/>
                </a:lnTo>
                <a:lnTo>
                  <a:pt x="0" y="219075"/>
                </a:lnTo>
                <a:lnTo>
                  <a:pt x="727" y="237016"/>
                </a:lnTo>
                <a:lnTo>
                  <a:pt x="11186" y="288246"/>
                </a:lnTo>
                <a:lnTo>
                  <a:pt x="32867" y="334390"/>
                </a:lnTo>
                <a:lnTo>
                  <a:pt x="64236" y="373913"/>
                </a:lnTo>
                <a:lnTo>
                  <a:pt x="103759" y="405282"/>
                </a:lnTo>
                <a:lnTo>
                  <a:pt x="149903" y="426963"/>
                </a:lnTo>
                <a:lnTo>
                  <a:pt x="201133" y="437422"/>
                </a:lnTo>
                <a:lnTo>
                  <a:pt x="219075" y="438150"/>
                </a:lnTo>
                <a:close/>
              </a:path>
            </a:pathLst>
          </a:custGeom>
          <a:ln w="2540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 rot="19380000">
            <a:off x="5413119" y="3016362"/>
            <a:ext cx="22154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75" dirty="0">
                <a:solidFill>
                  <a:srgbClr val="005AA8"/>
                </a:solidFill>
                <a:latin typeface="Tahoma"/>
                <a:cs typeface="Tahoma"/>
              </a:rPr>
              <a:t>G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23" name="object 123"/>
          <p:cNvSpPr txBox="1"/>
          <p:nvPr/>
        </p:nvSpPr>
        <p:spPr>
          <a:xfrm rot="20100000">
            <a:off x="5500166" y="2965157"/>
            <a:ext cx="213618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155" dirty="0">
                <a:solidFill>
                  <a:srgbClr val="005AA8"/>
                </a:solidFill>
                <a:latin typeface="Tahoma"/>
                <a:cs typeface="Tahoma"/>
              </a:rPr>
              <a:t>o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24" name="object 124"/>
          <p:cNvSpPr txBox="1"/>
          <p:nvPr/>
        </p:nvSpPr>
        <p:spPr>
          <a:xfrm rot="20640000">
            <a:off x="5579726" y="2935554"/>
            <a:ext cx="213368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135" dirty="0">
                <a:solidFill>
                  <a:srgbClr val="005AA8"/>
                </a:solidFill>
                <a:latin typeface="Tahoma"/>
                <a:cs typeface="Tahoma"/>
              </a:rPr>
              <a:t>a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25" name="object 125"/>
          <p:cNvSpPr txBox="1"/>
          <p:nvPr/>
        </p:nvSpPr>
        <p:spPr>
          <a:xfrm rot="21000000">
            <a:off x="5646948" y="2921962"/>
            <a:ext cx="202234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35" dirty="0">
                <a:solidFill>
                  <a:srgbClr val="005AA8"/>
                </a:solidFill>
                <a:latin typeface="Tahoma"/>
                <a:cs typeface="Tahoma"/>
              </a:rPr>
              <a:t>l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26" name="object 126"/>
          <p:cNvSpPr txBox="1"/>
          <p:nvPr/>
        </p:nvSpPr>
        <p:spPr>
          <a:xfrm rot="120000">
            <a:off x="5740322" y="2914945"/>
            <a:ext cx="21085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300" b="1" spc="-260" dirty="0">
                <a:solidFill>
                  <a:srgbClr val="005AA8"/>
                </a:solidFill>
                <a:latin typeface="Tahoma"/>
                <a:cs typeface="Tahoma"/>
              </a:rPr>
              <a:t>7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6106274" y="3626421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106274" y="3626421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104610" y="3842219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104610" y="3842219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38844" y="4187050"/>
            <a:ext cx="2983230" cy="238760"/>
          </a:xfrm>
          <a:custGeom>
            <a:avLst/>
            <a:gdLst/>
            <a:ahLst/>
            <a:cxnLst/>
            <a:rect l="l" t="t" r="r" b="b"/>
            <a:pathLst>
              <a:path w="2983229" h="238760">
                <a:moveTo>
                  <a:pt x="101529" y="0"/>
                </a:moveTo>
                <a:lnTo>
                  <a:pt x="56612" y="561"/>
                </a:lnTo>
                <a:lnTo>
                  <a:pt x="17587" y="8769"/>
                </a:lnTo>
                <a:lnTo>
                  <a:pt x="798" y="51145"/>
                </a:lnTo>
                <a:lnTo>
                  <a:pt x="0" y="161688"/>
                </a:lnTo>
                <a:lnTo>
                  <a:pt x="491" y="181976"/>
                </a:lnTo>
                <a:lnTo>
                  <a:pt x="8699" y="221000"/>
                </a:lnTo>
                <a:lnTo>
                  <a:pt x="51075" y="237789"/>
                </a:lnTo>
                <a:lnTo>
                  <a:pt x="93310" y="238656"/>
                </a:lnTo>
                <a:lnTo>
                  <a:pt x="2906049" y="238588"/>
                </a:lnTo>
                <a:lnTo>
                  <a:pt x="2955573" y="234168"/>
                </a:lnTo>
                <a:lnTo>
                  <a:pt x="2980467" y="202737"/>
                </a:lnTo>
                <a:lnTo>
                  <a:pt x="2982907" y="161688"/>
                </a:lnTo>
                <a:lnTo>
                  <a:pt x="2982949" y="76970"/>
                </a:lnTo>
                <a:lnTo>
                  <a:pt x="2982458" y="56682"/>
                </a:lnTo>
                <a:lnTo>
                  <a:pt x="2974250" y="17657"/>
                </a:lnTo>
                <a:lnTo>
                  <a:pt x="2931874" y="868"/>
                </a:lnTo>
                <a:lnTo>
                  <a:pt x="101529" y="0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562358" y="4069079"/>
            <a:ext cx="454659" cy="454659"/>
          </a:xfrm>
          <a:custGeom>
            <a:avLst/>
            <a:gdLst/>
            <a:ahLst/>
            <a:cxnLst/>
            <a:rect l="l" t="t" r="r" b="b"/>
            <a:pathLst>
              <a:path w="454660" h="454660">
                <a:moveTo>
                  <a:pt x="227152" y="0"/>
                </a:moveTo>
                <a:lnTo>
                  <a:pt x="172565" y="6601"/>
                </a:lnTo>
                <a:lnTo>
                  <a:pt x="122763" y="25354"/>
                </a:lnTo>
                <a:lnTo>
                  <a:pt x="79324" y="54680"/>
                </a:lnTo>
                <a:lnTo>
                  <a:pt x="43827" y="92999"/>
                </a:lnTo>
                <a:lnTo>
                  <a:pt x="17851" y="138735"/>
                </a:lnTo>
                <a:lnTo>
                  <a:pt x="2973" y="190307"/>
                </a:lnTo>
                <a:lnTo>
                  <a:pt x="0" y="227152"/>
                </a:lnTo>
                <a:lnTo>
                  <a:pt x="753" y="245781"/>
                </a:lnTo>
                <a:lnTo>
                  <a:pt x="11580" y="298949"/>
                </a:lnTo>
                <a:lnTo>
                  <a:pt x="34033" y="346805"/>
                </a:lnTo>
                <a:lnTo>
                  <a:pt x="66532" y="387772"/>
                </a:lnTo>
                <a:lnTo>
                  <a:pt x="107499" y="420271"/>
                </a:lnTo>
                <a:lnTo>
                  <a:pt x="155355" y="442723"/>
                </a:lnTo>
                <a:lnTo>
                  <a:pt x="208522" y="453551"/>
                </a:lnTo>
                <a:lnTo>
                  <a:pt x="227152" y="454304"/>
                </a:lnTo>
                <a:lnTo>
                  <a:pt x="245781" y="453551"/>
                </a:lnTo>
                <a:lnTo>
                  <a:pt x="298949" y="442723"/>
                </a:lnTo>
                <a:lnTo>
                  <a:pt x="346805" y="420271"/>
                </a:lnTo>
                <a:lnTo>
                  <a:pt x="387772" y="387772"/>
                </a:lnTo>
                <a:lnTo>
                  <a:pt x="420271" y="346805"/>
                </a:lnTo>
                <a:lnTo>
                  <a:pt x="442723" y="298949"/>
                </a:lnTo>
                <a:lnTo>
                  <a:pt x="453551" y="245781"/>
                </a:lnTo>
                <a:lnTo>
                  <a:pt x="454304" y="227152"/>
                </a:lnTo>
                <a:lnTo>
                  <a:pt x="453551" y="208522"/>
                </a:lnTo>
                <a:lnTo>
                  <a:pt x="442723" y="155355"/>
                </a:lnTo>
                <a:lnTo>
                  <a:pt x="420271" y="107499"/>
                </a:lnTo>
                <a:lnTo>
                  <a:pt x="387772" y="66532"/>
                </a:lnTo>
                <a:lnTo>
                  <a:pt x="346805" y="34033"/>
                </a:lnTo>
                <a:lnTo>
                  <a:pt x="298949" y="11580"/>
                </a:lnTo>
                <a:lnTo>
                  <a:pt x="245781" y="753"/>
                </a:lnTo>
                <a:lnTo>
                  <a:pt x="227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562358" y="4069079"/>
            <a:ext cx="454304" cy="4543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536577" y="4043298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5" h="506095">
                <a:moveTo>
                  <a:pt x="252933" y="505866"/>
                </a:moveTo>
                <a:lnTo>
                  <a:pt x="293906" y="502549"/>
                </a:lnTo>
                <a:lnTo>
                  <a:pt x="332795" y="492950"/>
                </a:lnTo>
                <a:lnTo>
                  <a:pt x="369073" y="477592"/>
                </a:lnTo>
                <a:lnTo>
                  <a:pt x="402217" y="457001"/>
                </a:lnTo>
                <a:lnTo>
                  <a:pt x="431701" y="431701"/>
                </a:lnTo>
                <a:lnTo>
                  <a:pt x="457001" y="402217"/>
                </a:lnTo>
                <a:lnTo>
                  <a:pt x="477592" y="369073"/>
                </a:lnTo>
                <a:lnTo>
                  <a:pt x="492950" y="332795"/>
                </a:lnTo>
                <a:lnTo>
                  <a:pt x="502549" y="293906"/>
                </a:lnTo>
                <a:lnTo>
                  <a:pt x="505866" y="252933"/>
                </a:lnTo>
                <a:lnTo>
                  <a:pt x="505026" y="232218"/>
                </a:lnTo>
                <a:lnTo>
                  <a:pt x="498502" y="192221"/>
                </a:lnTo>
                <a:lnTo>
                  <a:pt x="485958" y="154572"/>
                </a:lnTo>
                <a:lnTo>
                  <a:pt x="467918" y="119796"/>
                </a:lnTo>
                <a:lnTo>
                  <a:pt x="444907" y="88416"/>
                </a:lnTo>
                <a:lnTo>
                  <a:pt x="417449" y="60958"/>
                </a:lnTo>
                <a:lnTo>
                  <a:pt x="386070" y="37947"/>
                </a:lnTo>
                <a:lnTo>
                  <a:pt x="351293" y="19907"/>
                </a:lnTo>
                <a:lnTo>
                  <a:pt x="313644" y="7363"/>
                </a:lnTo>
                <a:lnTo>
                  <a:pt x="273647" y="840"/>
                </a:lnTo>
                <a:lnTo>
                  <a:pt x="252933" y="0"/>
                </a:lnTo>
                <a:lnTo>
                  <a:pt x="232218" y="840"/>
                </a:lnTo>
                <a:lnTo>
                  <a:pt x="192221" y="7363"/>
                </a:lnTo>
                <a:lnTo>
                  <a:pt x="154572" y="19907"/>
                </a:lnTo>
                <a:lnTo>
                  <a:pt x="119796" y="37947"/>
                </a:lnTo>
                <a:lnTo>
                  <a:pt x="88416" y="60958"/>
                </a:lnTo>
                <a:lnTo>
                  <a:pt x="60958" y="88416"/>
                </a:lnTo>
                <a:lnTo>
                  <a:pt x="37947" y="119796"/>
                </a:lnTo>
                <a:lnTo>
                  <a:pt x="19907" y="154572"/>
                </a:lnTo>
                <a:lnTo>
                  <a:pt x="7363" y="192221"/>
                </a:lnTo>
                <a:lnTo>
                  <a:pt x="840" y="232218"/>
                </a:lnTo>
                <a:lnTo>
                  <a:pt x="0" y="252933"/>
                </a:lnTo>
                <a:lnTo>
                  <a:pt x="840" y="273647"/>
                </a:lnTo>
                <a:lnTo>
                  <a:pt x="7363" y="313644"/>
                </a:lnTo>
                <a:lnTo>
                  <a:pt x="19907" y="351293"/>
                </a:lnTo>
                <a:lnTo>
                  <a:pt x="37947" y="386070"/>
                </a:lnTo>
                <a:lnTo>
                  <a:pt x="60958" y="417449"/>
                </a:lnTo>
                <a:lnTo>
                  <a:pt x="88416" y="444907"/>
                </a:lnTo>
                <a:lnTo>
                  <a:pt x="119796" y="467918"/>
                </a:lnTo>
                <a:lnTo>
                  <a:pt x="154572" y="485958"/>
                </a:lnTo>
                <a:lnTo>
                  <a:pt x="192221" y="498502"/>
                </a:lnTo>
                <a:lnTo>
                  <a:pt x="232218" y="505026"/>
                </a:lnTo>
                <a:lnTo>
                  <a:pt x="252933" y="505866"/>
                </a:lnTo>
                <a:close/>
              </a:path>
            </a:pathLst>
          </a:custGeom>
          <a:ln w="8483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570435" y="4077157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219075" y="438150"/>
                </a:moveTo>
                <a:lnTo>
                  <a:pt x="271659" y="431772"/>
                </a:lnTo>
                <a:lnTo>
                  <a:pt x="319669" y="413661"/>
                </a:lnTo>
                <a:lnTo>
                  <a:pt x="361569" y="385351"/>
                </a:lnTo>
                <a:lnTo>
                  <a:pt x="395826" y="348376"/>
                </a:lnTo>
                <a:lnTo>
                  <a:pt x="420907" y="304268"/>
                </a:lnTo>
                <a:lnTo>
                  <a:pt x="435277" y="254564"/>
                </a:lnTo>
                <a:lnTo>
                  <a:pt x="438150" y="219075"/>
                </a:lnTo>
                <a:lnTo>
                  <a:pt x="437422" y="201133"/>
                </a:lnTo>
                <a:lnTo>
                  <a:pt x="426963" y="149903"/>
                </a:lnTo>
                <a:lnTo>
                  <a:pt x="405282" y="103759"/>
                </a:lnTo>
                <a:lnTo>
                  <a:pt x="373913" y="64236"/>
                </a:lnTo>
                <a:lnTo>
                  <a:pt x="334390" y="32867"/>
                </a:lnTo>
                <a:lnTo>
                  <a:pt x="288246" y="11186"/>
                </a:lnTo>
                <a:lnTo>
                  <a:pt x="237016" y="727"/>
                </a:lnTo>
                <a:lnTo>
                  <a:pt x="219075" y="0"/>
                </a:lnTo>
                <a:lnTo>
                  <a:pt x="201133" y="727"/>
                </a:lnTo>
                <a:lnTo>
                  <a:pt x="149903" y="11186"/>
                </a:lnTo>
                <a:lnTo>
                  <a:pt x="103759" y="32867"/>
                </a:lnTo>
                <a:lnTo>
                  <a:pt x="64236" y="64236"/>
                </a:lnTo>
                <a:lnTo>
                  <a:pt x="32867" y="103759"/>
                </a:lnTo>
                <a:lnTo>
                  <a:pt x="11186" y="149903"/>
                </a:lnTo>
                <a:lnTo>
                  <a:pt x="727" y="201133"/>
                </a:lnTo>
                <a:lnTo>
                  <a:pt x="0" y="219075"/>
                </a:lnTo>
                <a:lnTo>
                  <a:pt x="727" y="237016"/>
                </a:lnTo>
                <a:lnTo>
                  <a:pt x="11186" y="288246"/>
                </a:lnTo>
                <a:lnTo>
                  <a:pt x="32867" y="334390"/>
                </a:lnTo>
                <a:lnTo>
                  <a:pt x="64236" y="373913"/>
                </a:lnTo>
                <a:lnTo>
                  <a:pt x="103759" y="405282"/>
                </a:lnTo>
                <a:lnTo>
                  <a:pt x="149903" y="426963"/>
                </a:lnTo>
                <a:lnTo>
                  <a:pt x="201133" y="437422"/>
                </a:lnTo>
                <a:lnTo>
                  <a:pt x="219075" y="438150"/>
                </a:lnTo>
                <a:close/>
              </a:path>
            </a:pathLst>
          </a:custGeom>
          <a:ln w="2540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 rot="19320000">
            <a:off x="5417609" y="3911830"/>
            <a:ext cx="221577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75" dirty="0">
                <a:solidFill>
                  <a:srgbClr val="005AA8"/>
                </a:solidFill>
                <a:latin typeface="Tahoma"/>
                <a:cs typeface="Tahoma"/>
              </a:rPr>
              <a:t>G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37" name="object 137"/>
          <p:cNvSpPr txBox="1"/>
          <p:nvPr/>
        </p:nvSpPr>
        <p:spPr>
          <a:xfrm rot="19980000">
            <a:off x="5502598" y="3860133"/>
            <a:ext cx="213618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55" dirty="0">
                <a:solidFill>
                  <a:srgbClr val="005AA8"/>
                </a:solidFill>
                <a:latin typeface="Tahoma"/>
                <a:cs typeface="Tahoma"/>
              </a:rPr>
              <a:t>o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38" name="object 138"/>
          <p:cNvSpPr txBox="1"/>
          <p:nvPr/>
        </p:nvSpPr>
        <p:spPr>
          <a:xfrm rot="20520000">
            <a:off x="5580756" y="3828338"/>
            <a:ext cx="214124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35" dirty="0">
                <a:solidFill>
                  <a:srgbClr val="005AA8"/>
                </a:solidFill>
                <a:latin typeface="Tahoma"/>
                <a:cs typeface="Tahoma"/>
              </a:rPr>
              <a:t>a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39" name="object 139"/>
          <p:cNvSpPr txBox="1"/>
          <p:nvPr/>
        </p:nvSpPr>
        <p:spPr>
          <a:xfrm rot="21000000">
            <a:off x="5650611" y="3811558"/>
            <a:ext cx="202234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35" dirty="0">
                <a:solidFill>
                  <a:srgbClr val="005AA8"/>
                </a:solidFill>
                <a:latin typeface="Tahoma"/>
                <a:cs typeface="Tahoma"/>
              </a:rPr>
              <a:t>l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40" name="object 140"/>
          <p:cNvSpPr txBox="1"/>
          <p:nvPr/>
        </p:nvSpPr>
        <p:spPr>
          <a:xfrm rot="60000">
            <a:off x="5742419" y="3803127"/>
            <a:ext cx="210403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300" b="1" spc="-260" dirty="0">
                <a:solidFill>
                  <a:srgbClr val="005AA8"/>
                </a:solidFill>
                <a:latin typeface="Tahoma"/>
                <a:cs typeface="Tahoma"/>
              </a:rPr>
              <a:t>8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6106274" y="4497133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106274" y="4497133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104610" y="4709274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104610" y="4709274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838945" y="5043004"/>
            <a:ext cx="2975610" cy="238760"/>
          </a:xfrm>
          <a:custGeom>
            <a:avLst/>
            <a:gdLst/>
            <a:ahLst/>
            <a:cxnLst/>
            <a:rect l="l" t="t" r="r" b="b"/>
            <a:pathLst>
              <a:path w="2975609" h="238760">
                <a:moveTo>
                  <a:pt x="101529" y="0"/>
                </a:moveTo>
                <a:lnTo>
                  <a:pt x="56612" y="561"/>
                </a:lnTo>
                <a:lnTo>
                  <a:pt x="17587" y="8769"/>
                </a:lnTo>
                <a:lnTo>
                  <a:pt x="798" y="51145"/>
                </a:lnTo>
                <a:lnTo>
                  <a:pt x="0" y="161688"/>
                </a:lnTo>
                <a:lnTo>
                  <a:pt x="491" y="181976"/>
                </a:lnTo>
                <a:lnTo>
                  <a:pt x="8699" y="221000"/>
                </a:lnTo>
                <a:lnTo>
                  <a:pt x="51075" y="237789"/>
                </a:lnTo>
                <a:lnTo>
                  <a:pt x="93310" y="238656"/>
                </a:lnTo>
                <a:lnTo>
                  <a:pt x="2898226" y="238588"/>
                </a:lnTo>
                <a:lnTo>
                  <a:pt x="2947750" y="234168"/>
                </a:lnTo>
                <a:lnTo>
                  <a:pt x="2972644" y="202737"/>
                </a:lnTo>
                <a:lnTo>
                  <a:pt x="2975083" y="161688"/>
                </a:lnTo>
                <a:lnTo>
                  <a:pt x="2975126" y="76970"/>
                </a:lnTo>
                <a:lnTo>
                  <a:pt x="2974635" y="56682"/>
                </a:lnTo>
                <a:lnTo>
                  <a:pt x="2966427" y="17657"/>
                </a:lnTo>
                <a:lnTo>
                  <a:pt x="2924051" y="868"/>
                </a:lnTo>
                <a:lnTo>
                  <a:pt x="101529" y="0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562472" y="4930952"/>
            <a:ext cx="454659" cy="454659"/>
          </a:xfrm>
          <a:custGeom>
            <a:avLst/>
            <a:gdLst/>
            <a:ahLst/>
            <a:cxnLst/>
            <a:rect l="l" t="t" r="r" b="b"/>
            <a:pathLst>
              <a:path w="454660" h="454660">
                <a:moveTo>
                  <a:pt x="227139" y="0"/>
                </a:moveTo>
                <a:lnTo>
                  <a:pt x="172553" y="6600"/>
                </a:lnTo>
                <a:lnTo>
                  <a:pt x="122753" y="25351"/>
                </a:lnTo>
                <a:lnTo>
                  <a:pt x="79317" y="54674"/>
                </a:lnTo>
                <a:lnTo>
                  <a:pt x="43823" y="92991"/>
                </a:lnTo>
                <a:lnTo>
                  <a:pt x="17849" y="138724"/>
                </a:lnTo>
                <a:lnTo>
                  <a:pt x="2972" y="190295"/>
                </a:lnTo>
                <a:lnTo>
                  <a:pt x="0" y="227139"/>
                </a:lnTo>
                <a:lnTo>
                  <a:pt x="752" y="245769"/>
                </a:lnTo>
                <a:lnTo>
                  <a:pt x="11579" y="298935"/>
                </a:lnTo>
                <a:lnTo>
                  <a:pt x="34029" y="346789"/>
                </a:lnTo>
                <a:lnTo>
                  <a:pt x="66525" y="387753"/>
                </a:lnTo>
                <a:lnTo>
                  <a:pt x="107489" y="420249"/>
                </a:lnTo>
                <a:lnTo>
                  <a:pt x="155343" y="442699"/>
                </a:lnTo>
                <a:lnTo>
                  <a:pt x="208509" y="453526"/>
                </a:lnTo>
                <a:lnTo>
                  <a:pt x="227139" y="454278"/>
                </a:lnTo>
                <a:lnTo>
                  <a:pt x="245769" y="453526"/>
                </a:lnTo>
                <a:lnTo>
                  <a:pt x="298935" y="442699"/>
                </a:lnTo>
                <a:lnTo>
                  <a:pt x="346789" y="420249"/>
                </a:lnTo>
                <a:lnTo>
                  <a:pt x="387753" y="387753"/>
                </a:lnTo>
                <a:lnTo>
                  <a:pt x="420249" y="346789"/>
                </a:lnTo>
                <a:lnTo>
                  <a:pt x="442699" y="298935"/>
                </a:lnTo>
                <a:lnTo>
                  <a:pt x="453526" y="245769"/>
                </a:lnTo>
                <a:lnTo>
                  <a:pt x="454278" y="227139"/>
                </a:lnTo>
                <a:lnTo>
                  <a:pt x="453526" y="208509"/>
                </a:lnTo>
                <a:lnTo>
                  <a:pt x="442699" y="155343"/>
                </a:lnTo>
                <a:lnTo>
                  <a:pt x="420249" y="107489"/>
                </a:lnTo>
                <a:lnTo>
                  <a:pt x="387753" y="66525"/>
                </a:lnTo>
                <a:lnTo>
                  <a:pt x="346789" y="34029"/>
                </a:lnTo>
                <a:lnTo>
                  <a:pt x="298935" y="11579"/>
                </a:lnTo>
                <a:lnTo>
                  <a:pt x="245769" y="752"/>
                </a:lnTo>
                <a:lnTo>
                  <a:pt x="2271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604103" y="4973561"/>
            <a:ext cx="357986" cy="3561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536679" y="4905159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5" h="506095">
                <a:moveTo>
                  <a:pt x="252933" y="505866"/>
                </a:moveTo>
                <a:lnTo>
                  <a:pt x="293906" y="502549"/>
                </a:lnTo>
                <a:lnTo>
                  <a:pt x="332795" y="492950"/>
                </a:lnTo>
                <a:lnTo>
                  <a:pt x="369073" y="477592"/>
                </a:lnTo>
                <a:lnTo>
                  <a:pt x="402217" y="457001"/>
                </a:lnTo>
                <a:lnTo>
                  <a:pt x="431701" y="431701"/>
                </a:lnTo>
                <a:lnTo>
                  <a:pt x="457001" y="402217"/>
                </a:lnTo>
                <a:lnTo>
                  <a:pt x="477592" y="369073"/>
                </a:lnTo>
                <a:lnTo>
                  <a:pt x="492950" y="332795"/>
                </a:lnTo>
                <a:lnTo>
                  <a:pt x="502549" y="293906"/>
                </a:lnTo>
                <a:lnTo>
                  <a:pt x="505866" y="252933"/>
                </a:lnTo>
                <a:lnTo>
                  <a:pt x="505026" y="232218"/>
                </a:lnTo>
                <a:lnTo>
                  <a:pt x="498502" y="192221"/>
                </a:lnTo>
                <a:lnTo>
                  <a:pt x="485958" y="154572"/>
                </a:lnTo>
                <a:lnTo>
                  <a:pt x="467918" y="119796"/>
                </a:lnTo>
                <a:lnTo>
                  <a:pt x="444907" y="88416"/>
                </a:lnTo>
                <a:lnTo>
                  <a:pt x="417449" y="60958"/>
                </a:lnTo>
                <a:lnTo>
                  <a:pt x="386070" y="37947"/>
                </a:lnTo>
                <a:lnTo>
                  <a:pt x="351293" y="19907"/>
                </a:lnTo>
                <a:lnTo>
                  <a:pt x="313644" y="7363"/>
                </a:lnTo>
                <a:lnTo>
                  <a:pt x="273647" y="840"/>
                </a:lnTo>
                <a:lnTo>
                  <a:pt x="252933" y="0"/>
                </a:lnTo>
                <a:lnTo>
                  <a:pt x="232218" y="840"/>
                </a:lnTo>
                <a:lnTo>
                  <a:pt x="192221" y="7363"/>
                </a:lnTo>
                <a:lnTo>
                  <a:pt x="154572" y="19907"/>
                </a:lnTo>
                <a:lnTo>
                  <a:pt x="119796" y="37947"/>
                </a:lnTo>
                <a:lnTo>
                  <a:pt x="88416" y="60958"/>
                </a:lnTo>
                <a:lnTo>
                  <a:pt x="60958" y="88416"/>
                </a:lnTo>
                <a:lnTo>
                  <a:pt x="37947" y="119796"/>
                </a:lnTo>
                <a:lnTo>
                  <a:pt x="19907" y="154572"/>
                </a:lnTo>
                <a:lnTo>
                  <a:pt x="7363" y="192221"/>
                </a:lnTo>
                <a:lnTo>
                  <a:pt x="840" y="232218"/>
                </a:lnTo>
                <a:lnTo>
                  <a:pt x="0" y="252933"/>
                </a:lnTo>
                <a:lnTo>
                  <a:pt x="840" y="273647"/>
                </a:lnTo>
                <a:lnTo>
                  <a:pt x="7363" y="313644"/>
                </a:lnTo>
                <a:lnTo>
                  <a:pt x="19907" y="351293"/>
                </a:lnTo>
                <a:lnTo>
                  <a:pt x="37947" y="386070"/>
                </a:lnTo>
                <a:lnTo>
                  <a:pt x="60958" y="417449"/>
                </a:lnTo>
                <a:lnTo>
                  <a:pt x="88416" y="444907"/>
                </a:lnTo>
                <a:lnTo>
                  <a:pt x="119796" y="467918"/>
                </a:lnTo>
                <a:lnTo>
                  <a:pt x="154572" y="485958"/>
                </a:lnTo>
                <a:lnTo>
                  <a:pt x="192221" y="498502"/>
                </a:lnTo>
                <a:lnTo>
                  <a:pt x="232218" y="505026"/>
                </a:lnTo>
                <a:lnTo>
                  <a:pt x="252933" y="505866"/>
                </a:lnTo>
                <a:close/>
              </a:path>
            </a:pathLst>
          </a:custGeom>
          <a:ln w="8483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570537" y="4939017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219075" y="438150"/>
                </a:moveTo>
                <a:lnTo>
                  <a:pt x="271659" y="431772"/>
                </a:lnTo>
                <a:lnTo>
                  <a:pt x="319669" y="413661"/>
                </a:lnTo>
                <a:lnTo>
                  <a:pt x="361569" y="385351"/>
                </a:lnTo>
                <a:lnTo>
                  <a:pt x="395826" y="348376"/>
                </a:lnTo>
                <a:lnTo>
                  <a:pt x="420907" y="304268"/>
                </a:lnTo>
                <a:lnTo>
                  <a:pt x="435277" y="254564"/>
                </a:lnTo>
                <a:lnTo>
                  <a:pt x="438150" y="219075"/>
                </a:lnTo>
                <a:lnTo>
                  <a:pt x="437422" y="201133"/>
                </a:lnTo>
                <a:lnTo>
                  <a:pt x="426963" y="149903"/>
                </a:lnTo>
                <a:lnTo>
                  <a:pt x="405282" y="103759"/>
                </a:lnTo>
                <a:lnTo>
                  <a:pt x="373913" y="64236"/>
                </a:lnTo>
                <a:lnTo>
                  <a:pt x="334390" y="32867"/>
                </a:lnTo>
                <a:lnTo>
                  <a:pt x="288246" y="11186"/>
                </a:lnTo>
                <a:lnTo>
                  <a:pt x="237016" y="727"/>
                </a:lnTo>
                <a:lnTo>
                  <a:pt x="219075" y="0"/>
                </a:lnTo>
                <a:lnTo>
                  <a:pt x="201133" y="727"/>
                </a:lnTo>
                <a:lnTo>
                  <a:pt x="149903" y="11186"/>
                </a:lnTo>
                <a:lnTo>
                  <a:pt x="103759" y="32867"/>
                </a:lnTo>
                <a:lnTo>
                  <a:pt x="64236" y="64236"/>
                </a:lnTo>
                <a:lnTo>
                  <a:pt x="32867" y="103759"/>
                </a:lnTo>
                <a:lnTo>
                  <a:pt x="11186" y="149903"/>
                </a:lnTo>
                <a:lnTo>
                  <a:pt x="727" y="201133"/>
                </a:lnTo>
                <a:lnTo>
                  <a:pt x="0" y="219075"/>
                </a:lnTo>
                <a:lnTo>
                  <a:pt x="727" y="237016"/>
                </a:lnTo>
                <a:lnTo>
                  <a:pt x="11186" y="288246"/>
                </a:lnTo>
                <a:lnTo>
                  <a:pt x="32867" y="334390"/>
                </a:lnTo>
                <a:lnTo>
                  <a:pt x="64236" y="373913"/>
                </a:lnTo>
                <a:lnTo>
                  <a:pt x="103759" y="405282"/>
                </a:lnTo>
                <a:lnTo>
                  <a:pt x="149903" y="426963"/>
                </a:lnTo>
                <a:lnTo>
                  <a:pt x="201133" y="437422"/>
                </a:lnTo>
                <a:lnTo>
                  <a:pt x="219075" y="438150"/>
                </a:lnTo>
                <a:close/>
              </a:path>
            </a:pathLst>
          </a:custGeom>
          <a:ln w="2540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 rot="19320000">
            <a:off x="5417711" y="4773690"/>
            <a:ext cx="221577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75" dirty="0">
                <a:solidFill>
                  <a:srgbClr val="005AA8"/>
                </a:solidFill>
                <a:latin typeface="Tahoma"/>
                <a:cs typeface="Tahoma"/>
              </a:rPr>
              <a:t>G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51" name="object 151"/>
          <p:cNvSpPr txBox="1"/>
          <p:nvPr/>
        </p:nvSpPr>
        <p:spPr>
          <a:xfrm rot="19980000">
            <a:off x="5502700" y="4721993"/>
            <a:ext cx="213618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55" dirty="0">
                <a:solidFill>
                  <a:srgbClr val="005AA8"/>
                </a:solidFill>
                <a:latin typeface="Tahoma"/>
                <a:cs typeface="Tahoma"/>
              </a:rPr>
              <a:t>o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52" name="object 152"/>
          <p:cNvSpPr txBox="1"/>
          <p:nvPr/>
        </p:nvSpPr>
        <p:spPr>
          <a:xfrm rot="20520000">
            <a:off x="5580857" y="4690199"/>
            <a:ext cx="214124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35" dirty="0">
                <a:solidFill>
                  <a:srgbClr val="005AA8"/>
                </a:solidFill>
                <a:latin typeface="Tahoma"/>
                <a:cs typeface="Tahoma"/>
              </a:rPr>
              <a:t>a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53" name="object 153"/>
          <p:cNvSpPr txBox="1"/>
          <p:nvPr/>
        </p:nvSpPr>
        <p:spPr>
          <a:xfrm rot="21000000">
            <a:off x="5650712" y="4673418"/>
            <a:ext cx="202234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35" dirty="0">
                <a:solidFill>
                  <a:srgbClr val="005AA8"/>
                </a:solidFill>
                <a:latin typeface="Tahoma"/>
                <a:cs typeface="Tahoma"/>
              </a:rPr>
              <a:t>l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54" name="object 154"/>
          <p:cNvSpPr txBox="1"/>
          <p:nvPr/>
        </p:nvSpPr>
        <p:spPr>
          <a:xfrm rot="60000">
            <a:off x="5742521" y="4664988"/>
            <a:ext cx="210403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300" b="1" spc="-260" dirty="0">
                <a:solidFill>
                  <a:srgbClr val="005AA8"/>
                </a:solidFill>
                <a:latin typeface="Tahoma"/>
                <a:cs typeface="Tahoma"/>
              </a:rPr>
              <a:t>9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6105956" y="5935586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607" y="130746"/>
                </a:lnTo>
                <a:lnTo>
                  <a:pt x="138607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105956" y="5935586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607" y="130746"/>
                </a:lnTo>
                <a:lnTo>
                  <a:pt x="138607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106274" y="5352199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106274" y="5352199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106274" y="5560682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106274" y="5560682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 txBox="1"/>
          <p:nvPr/>
        </p:nvSpPr>
        <p:spPr>
          <a:xfrm>
            <a:off x="6307837" y="2102127"/>
            <a:ext cx="3180715" cy="420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75" dirty="0">
                <a:solidFill>
                  <a:srgbClr val="FFFFFF"/>
                </a:solidFill>
                <a:latin typeface="Tahoma"/>
                <a:cs typeface="Tahoma"/>
              </a:rPr>
              <a:t>A1</a:t>
            </a:r>
            <a:r>
              <a:rPr sz="1150" spc="-6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15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-85" dirty="0">
                <a:solidFill>
                  <a:srgbClr val="FFFFFF"/>
                </a:solidFill>
                <a:latin typeface="Tahoma"/>
                <a:cs typeface="Tahoma"/>
              </a:rPr>
              <a:t>(tes</a:t>
            </a:r>
            <a:r>
              <a:rPr sz="1150" spc="-5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15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-8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150" spc="-4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15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-70" dirty="0">
                <a:solidFill>
                  <a:srgbClr val="FFFFFF"/>
                </a:solidFill>
                <a:latin typeface="Tahoma"/>
                <a:cs typeface="Tahoma"/>
              </a:rPr>
              <a:t>bloo</a:t>
            </a:r>
            <a:r>
              <a:rPr sz="1150" spc="-6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15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-65" dirty="0">
                <a:solidFill>
                  <a:srgbClr val="FFFFFF"/>
                </a:solidFill>
                <a:latin typeface="Tahoma"/>
                <a:cs typeface="Tahoma"/>
              </a:rPr>
              <a:t>suga</a:t>
            </a:r>
            <a:r>
              <a:rPr sz="1150" spc="-3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15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-60" dirty="0">
                <a:solidFill>
                  <a:srgbClr val="FFFFFF"/>
                </a:solidFill>
                <a:latin typeface="Tahoma"/>
                <a:cs typeface="Tahoma"/>
              </a:rPr>
              <a:t>contro</a:t>
            </a:r>
            <a:r>
              <a:rPr sz="1150" spc="-2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15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-70" dirty="0">
                <a:solidFill>
                  <a:srgbClr val="FFFFFF"/>
                </a:solidFill>
                <a:latin typeface="Tahoma"/>
                <a:cs typeface="Tahoma"/>
              </a:rPr>
              <a:t>ove</a:t>
            </a:r>
            <a:r>
              <a:rPr sz="1150" spc="-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15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-95" dirty="0">
                <a:solidFill>
                  <a:srgbClr val="FFFFFF"/>
                </a:solidFill>
                <a:latin typeface="Tahoma"/>
                <a:cs typeface="Tahoma"/>
              </a:rPr>
              <a:t>time)</a:t>
            </a:r>
            <a:endParaRPr sz="11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  <a:tabLst>
                <a:tab pos="2936875" algn="l"/>
              </a:tabLst>
            </a:pP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ahoma"/>
                <a:cs typeface="Tahoma"/>
              </a:rPr>
              <a:t>take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ahoma"/>
                <a:cs typeface="Tahoma"/>
              </a:rPr>
              <a:t>steps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ahoma"/>
                <a:cs typeface="Tahoma"/>
              </a:rPr>
              <a:t>improve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ahoma"/>
                <a:cs typeface="Tahoma"/>
              </a:rPr>
              <a:t>A1C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ahoma"/>
                <a:cs typeface="Tahoma"/>
              </a:rPr>
              <a:t>level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spc="-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dirty="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sz="1100" spc="-9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 marL="12700" marR="5080">
              <a:lnSpc>
                <a:spcPts val="1300"/>
              </a:lnSpc>
              <a:spcBef>
                <a:spcPts val="400"/>
              </a:spcBef>
            </a:pP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ahoma"/>
                <a:cs typeface="Tahoma"/>
              </a:rPr>
              <a:t>wil</a:t>
            </a:r>
            <a:r>
              <a:rPr sz="1100" spc="-10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1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Tahoma"/>
                <a:cs typeface="Tahoma"/>
              </a:rPr>
              <a:t>hav</a:t>
            </a:r>
            <a:r>
              <a:rPr sz="1100" spc="-5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1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5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1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1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A1</a:t>
            </a:r>
            <a:r>
              <a:rPr sz="1100" spc="-5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1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Tahoma"/>
                <a:cs typeface="Tahoma"/>
              </a:rPr>
              <a:t>measure</a:t>
            </a:r>
            <a:r>
              <a:rPr sz="1100" spc="-5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1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ahoma"/>
                <a:cs typeface="Tahoma"/>
              </a:rPr>
              <a:t>twic</a:t>
            </a:r>
            <a:r>
              <a:rPr sz="1100" spc="-2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1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ahoma"/>
                <a:cs typeface="Tahoma"/>
              </a:rPr>
              <a:t>year</a:t>
            </a:r>
            <a:r>
              <a:rPr sz="1100" spc="75" dirty="0">
                <a:solidFill>
                  <a:srgbClr val="231F20"/>
                </a:solidFill>
                <a:latin typeface="Tahoma"/>
                <a:cs typeface="Tahoma"/>
              </a:rPr>
              <a:t>—</a:t>
            </a:r>
            <a:r>
              <a:rPr sz="1100" spc="-7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100" spc="-3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1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90" dirty="0">
                <a:solidFill>
                  <a:srgbClr val="231F20"/>
                </a:solidFill>
                <a:latin typeface="Tahoma"/>
                <a:cs typeface="Tahoma"/>
              </a:rPr>
              <a:t>mor</a:t>
            </a:r>
            <a:r>
              <a:rPr sz="1100" spc="-6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1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3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1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am</a:t>
            </a:r>
            <a:r>
              <a:rPr sz="1100" spc="-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ahoma"/>
                <a:cs typeface="Tahoma"/>
              </a:rPr>
              <a:t>not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ahoma"/>
                <a:cs typeface="Tahoma"/>
              </a:rPr>
              <a:t>at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ahoma"/>
                <a:cs typeface="Tahoma"/>
              </a:rPr>
              <a:t>A1C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ahoma"/>
                <a:cs typeface="Tahoma"/>
              </a:rPr>
              <a:t>goal.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  <a:tabLst>
                <a:tab pos="2548255" algn="l"/>
              </a:tabLst>
            </a:pP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spc="-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dirty="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sz="1100" spc="-9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150" spc="-50" dirty="0">
                <a:solidFill>
                  <a:srgbClr val="FFFFFF"/>
                </a:solidFill>
                <a:latin typeface="Tahoma"/>
                <a:cs typeface="Tahoma"/>
              </a:rPr>
              <a:t>Heart</a:t>
            </a:r>
            <a:r>
              <a:rPr sz="11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-50" dirty="0">
                <a:solidFill>
                  <a:srgbClr val="FFFFFF"/>
                </a:solidFill>
                <a:latin typeface="Tahoma"/>
                <a:cs typeface="Tahoma"/>
              </a:rPr>
              <a:t>Health</a:t>
            </a:r>
            <a:endParaRPr sz="1150">
              <a:latin typeface="Tahoma"/>
              <a:cs typeface="Tahoma"/>
            </a:endParaRPr>
          </a:p>
          <a:p>
            <a:pPr marL="12700" marR="159385">
              <a:lnSpc>
                <a:spcPct val="125699"/>
              </a:lnSpc>
              <a:spcBef>
                <a:spcPts val="350"/>
              </a:spcBef>
              <a:tabLst>
                <a:tab pos="2548255" algn="l"/>
              </a:tabLst>
            </a:pP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ahoma"/>
                <a:cs typeface="Tahoma"/>
              </a:rPr>
              <a:t>wil</a:t>
            </a:r>
            <a:r>
              <a:rPr sz="1100" spc="-10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100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100" spc="-3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100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4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1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100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ahoma"/>
                <a:cs typeface="Tahoma"/>
              </a:rPr>
              <a:t>provide</a:t>
            </a:r>
            <a:r>
              <a:rPr sz="11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100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Tahoma"/>
                <a:cs typeface="Tahoma"/>
              </a:rPr>
              <a:t>abou</a:t>
            </a:r>
            <a:r>
              <a:rPr sz="1100" spc="-4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100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ahoma"/>
                <a:cs typeface="Tahoma"/>
              </a:rPr>
              <a:t>taking</a:t>
            </a:r>
            <a:r>
              <a:rPr sz="1100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ahoma"/>
                <a:cs typeface="Tahoma"/>
              </a:rPr>
              <a:t>aspirin</a:t>
            </a:r>
            <a:r>
              <a:rPr sz="1100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ahoma"/>
                <a:cs typeface="Tahoma"/>
              </a:rPr>
              <a:t>fo</a:t>
            </a:r>
            <a:r>
              <a:rPr sz="11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100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4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1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100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ahoma"/>
                <a:cs typeface="Tahoma"/>
              </a:rPr>
              <a:t>heart.</a:t>
            </a:r>
            <a:r>
              <a:rPr sz="1100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spc="-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dirty="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sz="1100" spc="-9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spc="-55" dirty="0">
                <a:solidFill>
                  <a:srgbClr val="FFFFFF"/>
                </a:solidFill>
                <a:latin typeface="Tahoma"/>
                <a:cs typeface="Tahoma"/>
              </a:rPr>
              <a:t>Eye</a:t>
            </a:r>
            <a:r>
              <a:rPr sz="11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-50" dirty="0">
                <a:solidFill>
                  <a:srgbClr val="FFFFFF"/>
                </a:solidFill>
                <a:latin typeface="Tahoma"/>
                <a:cs typeface="Tahoma"/>
              </a:rPr>
              <a:t>Health</a:t>
            </a:r>
            <a:endParaRPr sz="1150">
              <a:latin typeface="Tahoma"/>
              <a:cs typeface="Tahoma"/>
            </a:endParaRPr>
          </a:p>
          <a:p>
            <a:pPr marL="12700" marR="509270">
              <a:lnSpc>
                <a:spcPct val="125699"/>
              </a:lnSpc>
              <a:spcBef>
                <a:spcPts val="350"/>
              </a:spcBef>
              <a:tabLst>
                <a:tab pos="2548255" algn="l"/>
              </a:tabLst>
            </a:pP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ahoma"/>
                <a:cs typeface="Tahoma"/>
              </a:rPr>
              <a:t>have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ahoma"/>
                <a:cs typeface="Tahoma"/>
              </a:rPr>
              <a:t>complete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ahoma"/>
                <a:cs typeface="Tahoma"/>
              </a:rPr>
              <a:t>eye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ahoma"/>
                <a:cs typeface="Tahoma"/>
              </a:rPr>
              <a:t>exam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ahoma"/>
                <a:cs typeface="Tahoma"/>
              </a:rPr>
              <a:t>once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ahoma"/>
                <a:cs typeface="Tahoma"/>
              </a:rPr>
              <a:t>per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ahoma"/>
                <a:cs typeface="Tahoma"/>
              </a:rPr>
              <a:t>year.</a:t>
            </a:r>
            <a:r>
              <a:rPr sz="11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spc="-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dirty="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sz="1100" spc="-9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spc="-60" dirty="0">
                <a:solidFill>
                  <a:srgbClr val="FFFFFF"/>
                </a:solidFill>
                <a:latin typeface="Tahoma"/>
                <a:cs typeface="Tahoma"/>
              </a:rPr>
              <a:t>Smoking</a:t>
            </a:r>
            <a:endParaRPr sz="11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ahoma"/>
                <a:cs typeface="Tahoma"/>
              </a:rPr>
              <a:t>think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ahoma"/>
                <a:cs typeface="Tahoma"/>
              </a:rPr>
              <a:t>all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ahoma"/>
                <a:cs typeface="Tahoma"/>
              </a:rPr>
              <a:t>reasons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ahoma"/>
                <a:cs typeface="Tahoma"/>
              </a:rPr>
              <a:t>should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ahoma"/>
                <a:cs typeface="Tahoma"/>
              </a:rPr>
              <a:t>quit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ahoma"/>
                <a:cs typeface="Tahoma"/>
              </a:rPr>
              <a:t>smoking.</a:t>
            </a:r>
            <a:endParaRPr sz="1100">
              <a:latin typeface="Tahoma"/>
              <a:cs typeface="Tahoma"/>
            </a:endParaRPr>
          </a:p>
          <a:p>
            <a:pPr marL="12700" marR="281305">
              <a:lnSpc>
                <a:spcPts val="1300"/>
              </a:lnSpc>
              <a:spcBef>
                <a:spcPts val="400"/>
              </a:spcBef>
            </a:pP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ahoma"/>
                <a:cs typeface="Tahoma"/>
              </a:rPr>
              <a:t>ask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Tahoma"/>
                <a:cs typeface="Tahoma"/>
              </a:rPr>
              <a:t>provider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ahoma"/>
                <a:cs typeface="Tahoma"/>
              </a:rPr>
              <a:t>about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ahoma"/>
                <a:cs typeface="Tahoma"/>
              </a:rPr>
              <a:t>how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ahoma"/>
                <a:cs typeface="Tahoma"/>
              </a:rPr>
              <a:t>can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ahoma"/>
                <a:cs typeface="Tahoma"/>
              </a:rPr>
              <a:t>quit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ahoma"/>
                <a:cs typeface="Tahoma"/>
              </a:rPr>
              <a:t>smoking</a:t>
            </a:r>
            <a:r>
              <a:rPr sz="11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ahoma"/>
                <a:cs typeface="Tahoma"/>
              </a:rPr>
              <a:t>then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ahoma"/>
                <a:cs typeface="Tahoma"/>
              </a:rPr>
              <a:t>take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ahoma"/>
                <a:cs typeface="Tahoma"/>
              </a:rPr>
              <a:t>steps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ahoma"/>
                <a:cs typeface="Tahoma"/>
              </a:rPr>
              <a:t>quit.</a:t>
            </a:r>
            <a:endParaRPr sz="1100">
              <a:latin typeface="Tahoma"/>
              <a:cs typeface="Tahoma"/>
            </a:endParaRPr>
          </a:p>
          <a:p>
            <a:pPr marL="12700" marR="592455">
              <a:lnSpc>
                <a:spcPts val="1660"/>
              </a:lnSpc>
              <a:spcBef>
                <a:spcPts val="70"/>
              </a:spcBef>
              <a:tabLst>
                <a:tab pos="2548255" algn="l"/>
              </a:tabLst>
            </a:pP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If </a:t>
            </a: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ahoma"/>
                <a:cs typeface="Tahoma"/>
              </a:rPr>
              <a:t>start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ahoma"/>
                <a:cs typeface="Tahoma"/>
              </a:rPr>
              <a:t>smoking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ahoma"/>
                <a:cs typeface="Tahoma"/>
              </a:rPr>
              <a:t>again,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ahoma"/>
                <a:cs typeface="Tahoma"/>
              </a:rPr>
              <a:t>try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Tahoma"/>
                <a:cs typeface="Tahoma"/>
              </a:rPr>
              <a:t>quit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ahoma"/>
                <a:cs typeface="Tahoma"/>
              </a:rPr>
              <a:t>again.</a:t>
            </a:r>
            <a:r>
              <a:rPr sz="11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spc="-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dirty="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sz="1100" spc="-9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6109436" y="6147727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607" y="130746"/>
                </a:lnTo>
                <a:lnTo>
                  <a:pt x="138607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109436" y="6147727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607" y="130746"/>
                </a:lnTo>
                <a:lnTo>
                  <a:pt x="138607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838831" y="6450482"/>
            <a:ext cx="2983230" cy="238760"/>
          </a:xfrm>
          <a:custGeom>
            <a:avLst/>
            <a:gdLst/>
            <a:ahLst/>
            <a:cxnLst/>
            <a:rect l="l" t="t" r="r" b="b"/>
            <a:pathLst>
              <a:path w="2983229" h="238759">
                <a:moveTo>
                  <a:pt x="101529" y="0"/>
                </a:moveTo>
                <a:lnTo>
                  <a:pt x="56612" y="561"/>
                </a:lnTo>
                <a:lnTo>
                  <a:pt x="17587" y="8769"/>
                </a:lnTo>
                <a:lnTo>
                  <a:pt x="798" y="51145"/>
                </a:lnTo>
                <a:lnTo>
                  <a:pt x="0" y="161688"/>
                </a:lnTo>
                <a:lnTo>
                  <a:pt x="491" y="181976"/>
                </a:lnTo>
                <a:lnTo>
                  <a:pt x="8699" y="221000"/>
                </a:lnTo>
                <a:lnTo>
                  <a:pt x="51075" y="237789"/>
                </a:lnTo>
                <a:lnTo>
                  <a:pt x="93310" y="238656"/>
                </a:lnTo>
                <a:lnTo>
                  <a:pt x="2906062" y="238588"/>
                </a:lnTo>
                <a:lnTo>
                  <a:pt x="2955586" y="234168"/>
                </a:lnTo>
                <a:lnTo>
                  <a:pt x="2980480" y="202737"/>
                </a:lnTo>
                <a:lnTo>
                  <a:pt x="2982919" y="161688"/>
                </a:lnTo>
                <a:lnTo>
                  <a:pt x="2982962" y="76970"/>
                </a:lnTo>
                <a:lnTo>
                  <a:pt x="2982471" y="56682"/>
                </a:lnTo>
                <a:lnTo>
                  <a:pt x="2974263" y="17657"/>
                </a:lnTo>
                <a:lnTo>
                  <a:pt x="2931887" y="868"/>
                </a:lnTo>
                <a:lnTo>
                  <a:pt x="101529" y="0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561076" y="6360947"/>
            <a:ext cx="455930" cy="455930"/>
          </a:xfrm>
          <a:custGeom>
            <a:avLst/>
            <a:gdLst/>
            <a:ahLst/>
            <a:cxnLst/>
            <a:rect l="l" t="t" r="r" b="b"/>
            <a:pathLst>
              <a:path w="455929" h="455929">
                <a:moveTo>
                  <a:pt x="227837" y="0"/>
                </a:moveTo>
                <a:lnTo>
                  <a:pt x="173085" y="6621"/>
                </a:lnTo>
                <a:lnTo>
                  <a:pt x="123133" y="25430"/>
                </a:lnTo>
                <a:lnTo>
                  <a:pt x="79563" y="54844"/>
                </a:lnTo>
                <a:lnTo>
                  <a:pt x="43959" y="93279"/>
                </a:lnTo>
                <a:lnTo>
                  <a:pt x="17904" y="139153"/>
                </a:lnTo>
                <a:lnTo>
                  <a:pt x="2982" y="190881"/>
                </a:lnTo>
                <a:lnTo>
                  <a:pt x="0" y="227838"/>
                </a:lnTo>
                <a:lnTo>
                  <a:pt x="755" y="246524"/>
                </a:lnTo>
                <a:lnTo>
                  <a:pt x="11615" y="299852"/>
                </a:lnTo>
                <a:lnTo>
                  <a:pt x="34135" y="347853"/>
                </a:lnTo>
                <a:lnTo>
                  <a:pt x="66732" y="388943"/>
                </a:lnTo>
                <a:lnTo>
                  <a:pt x="107822" y="421540"/>
                </a:lnTo>
                <a:lnTo>
                  <a:pt x="155823" y="444060"/>
                </a:lnTo>
                <a:lnTo>
                  <a:pt x="209151" y="454920"/>
                </a:lnTo>
                <a:lnTo>
                  <a:pt x="227837" y="455676"/>
                </a:lnTo>
                <a:lnTo>
                  <a:pt x="246524" y="454920"/>
                </a:lnTo>
                <a:lnTo>
                  <a:pt x="299852" y="444060"/>
                </a:lnTo>
                <a:lnTo>
                  <a:pt x="347853" y="421540"/>
                </a:lnTo>
                <a:lnTo>
                  <a:pt x="388943" y="388943"/>
                </a:lnTo>
                <a:lnTo>
                  <a:pt x="421540" y="347853"/>
                </a:lnTo>
                <a:lnTo>
                  <a:pt x="444060" y="299852"/>
                </a:lnTo>
                <a:lnTo>
                  <a:pt x="454920" y="246524"/>
                </a:lnTo>
                <a:lnTo>
                  <a:pt x="455675" y="227838"/>
                </a:lnTo>
                <a:lnTo>
                  <a:pt x="454920" y="209151"/>
                </a:lnTo>
                <a:lnTo>
                  <a:pt x="444060" y="155823"/>
                </a:lnTo>
                <a:lnTo>
                  <a:pt x="421540" y="107822"/>
                </a:lnTo>
                <a:lnTo>
                  <a:pt x="388943" y="66732"/>
                </a:lnTo>
                <a:lnTo>
                  <a:pt x="347853" y="34135"/>
                </a:lnTo>
                <a:lnTo>
                  <a:pt x="299852" y="11615"/>
                </a:lnTo>
                <a:lnTo>
                  <a:pt x="246524" y="755"/>
                </a:lnTo>
                <a:lnTo>
                  <a:pt x="2278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565406" y="6398120"/>
            <a:ext cx="412318" cy="33523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535980" y="6335852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5" h="506095">
                <a:moveTo>
                  <a:pt x="252933" y="505866"/>
                </a:moveTo>
                <a:lnTo>
                  <a:pt x="293906" y="502549"/>
                </a:lnTo>
                <a:lnTo>
                  <a:pt x="332795" y="492950"/>
                </a:lnTo>
                <a:lnTo>
                  <a:pt x="369073" y="477592"/>
                </a:lnTo>
                <a:lnTo>
                  <a:pt x="402217" y="457001"/>
                </a:lnTo>
                <a:lnTo>
                  <a:pt x="431701" y="431701"/>
                </a:lnTo>
                <a:lnTo>
                  <a:pt x="457001" y="402217"/>
                </a:lnTo>
                <a:lnTo>
                  <a:pt x="477592" y="369073"/>
                </a:lnTo>
                <a:lnTo>
                  <a:pt x="492950" y="332795"/>
                </a:lnTo>
                <a:lnTo>
                  <a:pt x="502549" y="293906"/>
                </a:lnTo>
                <a:lnTo>
                  <a:pt x="505866" y="252933"/>
                </a:lnTo>
                <a:lnTo>
                  <a:pt x="505026" y="232218"/>
                </a:lnTo>
                <a:lnTo>
                  <a:pt x="498502" y="192221"/>
                </a:lnTo>
                <a:lnTo>
                  <a:pt x="485958" y="154572"/>
                </a:lnTo>
                <a:lnTo>
                  <a:pt x="467918" y="119796"/>
                </a:lnTo>
                <a:lnTo>
                  <a:pt x="444907" y="88416"/>
                </a:lnTo>
                <a:lnTo>
                  <a:pt x="417449" y="60958"/>
                </a:lnTo>
                <a:lnTo>
                  <a:pt x="386070" y="37947"/>
                </a:lnTo>
                <a:lnTo>
                  <a:pt x="351293" y="19907"/>
                </a:lnTo>
                <a:lnTo>
                  <a:pt x="313644" y="7363"/>
                </a:lnTo>
                <a:lnTo>
                  <a:pt x="273647" y="840"/>
                </a:lnTo>
                <a:lnTo>
                  <a:pt x="252933" y="0"/>
                </a:lnTo>
                <a:lnTo>
                  <a:pt x="232218" y="840"/>
                </a:lnTo>
                <a:lnTo>
                  <a:pt x="192221" y="7363"/>
                </a:lnTo>
                <a:lnTo>
                  <a:pt x="154572" y="19907"/>
                </a:lnTo>
                <a:lnTo>
                  <a:pt x="119796" y="37947"/>
                </a:lnTo>
                <a:lnTo>
                  <a:pt x="88416" y="60958"/>
                </a:lnTo>
                <a:lnTo>
                  <a:pt x="60958" y="88416"/>
                </a:lnTo>
                <a:lnTo>
                  <a:pt x="37947" y="119796"/>
                </a:lnTo>
                <a:lnTo>
                  <a:pt x="19907" y="154572"/>
                </a:lnTo>
                <a:lnTo>
                  <a:pt x="7363" y="192221"/>
                </a:lnTo>
                <a:lnTo>
                  <a:pt x="840" y="232218"/>
                </a:lnTo>
                <a:lnTo>
                  <a:pt x="0" y="252933"/>
                </a:lnTo>
                <a:lnTo>
                  <a:pt x="840" y="273647"/>
                </a:lnTo>
                <a:lnTo>
                  <a:pt x="7363" y="313644"/>
                </a:lnTo>
                <a:lnTo>
                  <a:pt x="19907" y="351293"/>
                </a:lnTo>
                <a:lnTo>
                  <a:pt x="37947" y="386070"/>
                </a:lnTo>
                <a:lnTo>
                  <a:pt x="60958" y="417449"/>
                </a:lnTo>
                <a:lnTo>
                  <a:pt x="88416" y="444907"/>
                </a:lnTo>
                <a:lnTo>
                  <a:pt x="119796" y="467918"/>
                </a:lnTo>
                <a:lnTo>
                  <a:pt x="154572" y="485958"/>
                </a:lnTo>
                <a:lnTo>
                  <a:pt x="192221" y="498502"/>
                </a:lnTo>
                <a:lnTo>
                  <a:pt x="232218" y="505026"/>
                </a:lnTo>
                <a:lnTo>
                  <a:pt x="252933" y="505866"/>
                </a:lnTo>
                <a:close/>
              </a:path>
            </a:pathLst>
          </a:custGeom>
          <a:ln w="8483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569839" y="6369710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219075" y="438149"/>
                </a:moveTo>
                <a:lnTo>
                  <a:pt x="271659" y="431772"/>
                </a:lnTo>
                <a:lnTo>
                  <a:pt x="319669" y="413661"/>
                </a:lnTo>
                <a:lnTo>
                  <a:pt x="361569" y="385351"/>
                </a:lnTo>
                <a:lnTo>
                  <a:pt x="395826" y="348376"/>
                </a:lnTo>
                <a:lnTo>
                  <a:pt x="420907" y="304268"/>
                </a:lnTo>
                <a:lnTo>
                  <a:pt x="435277" y="254564"/>
                </a:lnTo>
                <a:lnTo>
                  <a:pt x="438150" y="219074"/>
                </a:lnTo>
                <a:lnTo>
                  <a:pt x="437422" y="201133"/>
                </a:lnTo>
                <a:lnTo>
                  <a:pt x="426963" y="149903"/>
                </a:lnTo>
                <a:lnTo>
                  <a:pt x="405282" y="103759"/>
                </a:lnTo>
                <a:lnTo>
                  <a:pt x="373913" y="64236"/>
                </a:lnTo>
                <a:lnTo>
                  <a:pt x="334390" y="32867"/>
                </a:lnTo>
                <a:lnTo>
                  <a:pt x="288246" y="11186"/>
                </a:lnTo>
                <a:lnTo>
                  <a:pt x="237016" y="727"/>
                </a:lnTo>
                <a:lnTo>
                  <a:pt x="219075" y="0"/>
                </a:lnTo>
                <a:lnTo>
                  <a:pt x="201133" y="727"/>
                </a:lnTo>
                <a:lnTo>
                  <a:pt x="149903" y="11186"/>
                </a:lnTo>
                <a:lnTo>
                  <a:pt x="103759" y="32867"/>
                </a:lnTo>
                <a:lnTo>
                  <a:pt x="64236" y="64236"/>
                </a:lnTo>
                <a:lnTo>
                  <a:pt x="32867" y="103759"/>
                </a:lnTo>
                <a:lnTo>
                  <a:pt x="11186" y="149903"/>
                </a:lnTo>
                <a:lnTo>
                  <a:pt x="727" y="201133"/>
                </a:lnTo>
                <a:lnTo>
                  <a:pt x="0" y="219074"/>
                </a:lnTo>
                <a:lnTo>
                  <a:pt x="727" y="237016"/>
                </a:lnTo>
                <a:lnTo>
                  <a:pt x="11186" y="288246"/>
                </a:lnTo>
                <a:lnTo>
                  <a:pt x="32867" y="334390"/>
                </a:lnTo>
                <a:lnTo>
                  <a:pt x="64236" y="373913"/>
                </a:lnTo>
                <a:lnTo>
                  <a:pt x="103759" y="405282"/>
                </a:lnTo>
                <a:lnTo>
                  <a:pt x="149903" y="426963"/>
                </a:lnTo>
                <a:lnTo>
                  <a:pt x="201133" y="437422"/>
                </a:lnTo>
                <a:lnTo>
                  <a:pt x="219075" y="438149"/>
                </a:lnTo>
                <a:close/>
              </a:path>
            </a:pathLst>
          </a:custGeom>
          <a:ln w="2540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 rot="19020000">
            <a:off x="5388764" y="6233539"/>
            <a:ext cx="221251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175" dirty="0">
                <a:solidFill>
                  <a:srgbClr val="005AA8"/>
                </a:solidFill>
                <a:latin typeface="Tahoma"/>
                <a:cs typeface="Tahoma"/>
              </a:rPr>
              <a:t>G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70" name="object 170"/>
          <p:cNvSpPr txBox="1"/>
          <p:nvPr/>
        </p:nvSpPr>
        <p:spPr>
          <a:xfrm rot="19680000">
            <a:off x="5469753" y="6175268"/>
            <a:ext cx="21311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155" dirty="0">
                <a:solidFill>
                  <a:srgbClr val="005AA8"/>
                </a:solidFill>
                <a:latin typeface="Tahoma"/>
                <a:cs typeface="Tahoma"/>
              </a:rPr>
              <a:t>o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71" name="object 171"/>
          <p:cNvSpPr txBox="1"/>
          <p:nvPr/>
        </p:nvSpPr>
        <p:spPr>
          <a:xfrm rot="20340000">
            <a:off x="5547769" y="6137129"/>
            <a:ext cx="213704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135" dirty="0">
                <a:solidFill>
                  <a:srgbClr val="005AA8"/>
                </a:solidFill>
                <a:latin typeface="Tahoma"/>
                <a:cs typeface="Tahoma"/>
              </a:rPr>
              <a:t>a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72" name="object 172"/>
          <p:cNvSpPr txBox="1"/>
          <p:nvPr/>
        </p:nvSpPr>
        <p:spPr>
          <a:xfrm rot="20760000">
            <a:off x="5614085" y="6117138"/>
            <a:ext cx="201912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35" dirty="0">
                <a:solidFill>
                  <a:srgbClr val="005AA8"/>
                </a:solidFill>
                <a:latin typeface="Tahoma"/>
                <a:cs typeface="Tahoma"/>
              </a:rPr>
              <a:t>l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73" name="object 173"/>
          <p:cNvSpPr txBox="1"/>
          <p:nvPr/>
        </p:nvSpPr>
        <p:spPr>
          <a:xfrm rot="21420000">
            <a:off x="5705389" y="6101653"/>
            <a:ext cx="20980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260" dirty="0">
                <a:solidFill>
                  <a:srgbClr val="005AA8"/>
                </a:solidFill>
                <a:latin typeface="Tahoma"/>
                <a:cs typeface="Tahoma"/>
              </a:rPr>
              <a:t>1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74" name="object 174"/>
          <p:cNvSpPr txBox="1"/>
          <p:nvPr/>
        </p:nvSpPr>
        <p:spPr>
          <a:xfrm rot="300000">
            <a:off x="5779823" y="6102624"/>
            <a:ext cx="21085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300" b="1" spc="-260" dirty="0">
                <a:solidFill>
                  <a:srgbClr val="005AA8"/>
                </a:solidFill>
                <a:latin typeface="Tahoma"/>
                <a:cs typeface="Tahoma"/>
              </a:rPr>
              <a:t>0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6105080" y="6758140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09">
                <a:moveTo>
                  <a:pt x="0" y="130746"/>
                </a:moveTo>
                <a:lnTo>
                  <a:pt x="138607" y="130746"/>
                </a:lnTo>
                <a:lnTo>
                  <a:pt x="138607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105080" y="6758140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09">
                <a:moveTo>
                  <a:pt x="0" y="130746"/>
                </a:moveTo>
                <a:lnTo>
                  <a:pt x="138607" y="130746"/>
                </a:lnTo>
                <a:lnTo>
                  <a:pt x="138607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105080" y="6966534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09">
                <a:moveTo>
                  <a:pt x="0" y="130746"/>
                </a:moveTo>
                <a:lnTo>
                  <a:pt x="138607" y="130746"/>
                </a:lnTo>
                <a:lnTo>
                  <a:pt x="138607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105080" y="6966534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09">
                <a:moveTo>
                  <a:pt x="0" y="130746"/>
                </a:moveTo>
                <a:lnTo>
                  <a:pt x="138607" y="130746"/>
                </a:lnTo>
                <a:lnTo>
                  <a:pt x="138607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102413" y="7175106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09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102413" y="7175106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09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 txBox="1"/>
          <p:nvPr/>
        </p:nvSpPr>
        <p:spPr>
          <a:xfrm>
            <a:off x="6307837" y="6489901"/>
            <a:ext cx="3095625" cy="1059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35" dirty="0">
                <a:solidFill>
                  <a:srgbClr val="FFFFFF"/>
                </a:solidFill>
                <a:latin typeface="Tahoma"/>
                <a:cs typeface="Tahoma"/>
              </a:rPr>
              <a:t>Asking</a:t>
            </a:r>
            <a:r>
              <a:rPr sz="11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-5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1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-50" dirty="0">
                <a:solidFill>
                  <a:srgbClr val="FFFFFF"/>
                </a:solidFill>
                <a:latin typeface="Tahoma"/>
                <a:cs typeface="Tahoma"/>
              </a:rPr>
              <a:t>Help</a:t>
            </a:r>
            <a:endParaRPr sz="1150">
              <a:latin typeface="Tahoma"/>
              <a:cs typeface="Tahoma"/>
            </a:endParaRPr>
          </a:p>
          <a:p>
            <a:pPr marL="12700" marR="6350">
              <a:lnSpc>
                <a:spcPct val="125699"/>
              </a:lnSpc>
              <a:spcBef>
                <a:spcPts val="350"/>
              </a:spcBef>
            </a:pP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ahoma"/>
                <a:cs typeface="Tahoma"/>
              </a:rPr>
              <a:t>wil</a:t>
            </a:r>
            <a:r>
              <a:rPr sz="1100" spc="-10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1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ahoma"/>
                <a:cs typeface="Tahoma"/>
              </a:rPr>
              <a:t>tal</a:t>
            </a:r>
            <a:r>
              <a:rPr sz="1100" spc="-50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1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100" spc="-7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1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5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1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1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Tahoma"/>
                <a:cs typeface="Tahoma"/>
              </a:rPr>
              <a:t>famil</a:t>
            </a:r>
            <a:r>
              <a:rPr sz="1100" spc="-5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1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85" dirty="0">
                <a:solidFill>
                  <a:srgbClr val="231F20"/>
                </a:solidFill>
                <a:latin typeface="Tahoma"/>
                <a:cs typeface="Tahoma"/>
              </a:rPr>
              <a:t>abou</a:t>
            </a:r>
            <a:r>
              <a:rPr sz="1100" spc="-4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1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ahoma"/>
                <a:cs typeface="Tahoma"/>
              </a:rPr>
              <a:t>ho</a:t>
            </a:r>
            <a:r>
              <a:rPr sz="1100" spc="-6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1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Tahoma"/>
                <a:cs typeface="Tahoma"/>
              </a:rPr>
              <a:t>diabete</a:t>
            </a:r>
            <a:r>
              <a:rPr sz="1100" spc="-3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1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make</a:t>
            </a:r>
            <a:r>
              <a:rPr sz="1100" spc="-4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1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1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1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ahoma"/>
                <a:cs typeface="Tahoma"/>
              </a:rPr>
              <a:t>feel.</a:t>
            </a:r>
            <a:r>
              <a:rPr sz="1100" spc="-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ahoma"/>
                <a:cs typeface="Tahoma"/>
              </a:rPr>
              <a:t>join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ahoma"/>
                <a:cs typeface="Tahoma"/>
              </a:rPr>
              <a:t>diabetes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ahoma"/>
                <a:cs typeface="Tahoma"/>
              </a:rPr>
              <a:t>support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ahoma"/>
                <a:cs typeface="Tahoma"/>
              </a:rPr>
              <a:t>group.</a:t>
            </a:r>
            <a:endParaRPr sz="1100">
              <a:latin typeface="Tahoma"/>
              <a:cs typeface="Tahoma"/>
            </a:endParaRPr>
          </a:p>
          <a:p>
            <a:pPr marL="12700" marR="5080">
              <a:lnSpc>
                <a:spcPct val="125699"/>
              </a:lnSpc>
              <a:tabLst>
                <a:tab pos="2548255" algn="l"/>
              </a:tabLst>
            </a:pP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ahoma"/>
                <a:cs typeface="Tahoma"/>
              </a:rPr>
              <a:t>wil</a:t>
            </a:r>
            <a:r>
              <a:rPr sz="1100" spc="-10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1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1100" spc="-3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1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6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1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1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85" dirty="0">
                <a:solidFill>
                  <a:srgbClr val="231F20"/>
                </a:solidFill>
                <a:latin typeface="Tahoma"/>
                <a:cs typeface="Tahoma"/>
              </a:rPr>
              <a:t>provide</a:t>
            </a:r>
            <a:r>
              <a:rPr sz="11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1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85" dirty="0">
                <a:solidFill>
                  <a:srgbClr val="231F20"/>
                </a:solidFill>
                <a:latin typeface="Tahoma"/>
                <a:cs typeface="Tahoma"/>
              </a:rPr>
              <a:t>kno</a:t>
            </a:r>
            <a:r>
              <a:rPr sz="1100" spc="-7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1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3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1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Tahoma"/>
                <a:cs typeface="Tahoma"/>
              </a:rPr>
              <a:t>fee</a:t>
            </a:r>
            <a:r>
              <a:rPr sz="1100" spc="-20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1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Tahoma"/>
                <a:cs typeface="Tahoma"/>
              </a:rPr>
              <a:t>moody</a:t>
            </a:r>
            <a:r>
              <a:rPr sz="1100" spc="-4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1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95" dirty="0">
                <a:solidFill>
                  <a:srgbClr val="231F20"/>
                </a:solidFill>
                <a:latin typeface="Tahoma"/>
                <a:cs typeface="Tahoma"/>
              </a:rPr>
              <a:t>blue</a:t>
            </a:r>
            <a:r>
              <a:rPr sz="1100" spc="-4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1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8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100" spc="-3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1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Tahoma"/>
                <a:cs typeface="Tahoma"/>
              </a:rPr>
              <a:t>stressed.</a:t>
            </a:r>
            <a:r>
              <a:rPr sz="1100" spc="-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spc="-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u="sng" dirty="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sz="1100" spc="-9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6102413" y="7389076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09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102413" y="7389076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09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0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7772400"/>
                </a:move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557BB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3307" y="222979"/>
            <a:ext cx="53022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00" y="390499"/>
            <a:ext cx="4777740" cy="0"/>
          </a:xfrm>
          <a:custGeom>
            <a:avLst/>
            <a:gdLst/>
            <a:ahLst/>
            <a:cxnLst/>
            <a:rect l="l" t="t" r="r" b="b"/>
            <a:pathLst>
              <a:path w="4777740">
                <a:moveTo>
                  <a:pt x="0" y="0"/>
                </a:moveTo>
                <a:lnTo>
                  <a:pt x="4777613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7772400"/>
                </a:move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14397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458471"/>
            <a:ext cx="4916170" cy="7313930"/>
          </a:xfrm>
          <a:custGeom>
            <a:avLst/>
            <a:gdLst/>
            <a:ahLst/>
            <a:cxnLst/>
            <a:rect l="l" t="t" r="r" b="b"/>
            <a:pathLst>
              <a:path w="4916170" h="7313930">
                <a:moveTo>
                  <a:pt x="4800600" y="0"/>
                </a:moveTo>
                <a:lnTo>
                  <a:pt x="182274" y="0"/>
                </a:lnTo>
                <a:lnTo>
                  <a:pt x="143392" y="4258"/>
                </a:lnTo>
                <a:lnTo>
                  <a:pt x="106617" y="16586"/>
                </a:lnTo>
                <a:lnTo>
                  <a:pt x="73163" y="36492"/>
                </a:lnTo>
                <a:lnTo>
                  <a:pt x="44371" y="63370"/>
                </a:lnTo>
                <a:lnTo>
                  <a:pt x="22205" y="95458"/>
                </a:lnTo>
                <a:lnTo>
                  <a:pt x="7402" y="131322"/>
                </a:lnTo>
                <a:lnTo>
                  <a:pt x="472" y="169720"/>
                </a:lnTo>
                <a:lnTo>
                  <a:pt x="0" y="182867"/>
                </a:lnTo>
                <a:lnTo>
                  <a:pt x="0" y="7313928"/>
                </a:lnTo>
                <a:lnTo>
                  <a:pt x="4915923" y="7313928"/>
                </a:lnTo>
                <a:lnTo>
                  <a:pt x="4914336" y="7148925"/>
                </a:lnTo>
                <a:lnTo>
                  <a:pt x="4911096" y="6819736"/>
                </a:lnTo>
                <a:lnTo>
                  <a:pt x="4907084" y="6422045"/>
                </a:lnTo>
                <a:lnTo>
                  <a:pt x="4902368" y="5967269"/>
                </a:lnTo>
                <a:lnTo>
                  <a:pt x="4897015" y="5466825"/>
                </a:lnTo>
                <a:lnTo>
                  <a:pt x="4891094" y="4932130"/>
                </a:lnTo>
                <a:lnTo>
                  <a:pt x="4884674" y="4374602"/>
                </a:lnTo>
                <a:lnTo>
                  <a:pt x="4877822" y="3805656"/>
                </a:lnTo>
                <a:lnTo>
                  <a:pt x="4870607" y="3236710"/>
                </a:lnTo>
                <a:lnTo>
                  <a:pt x="4863097" y="2679182"/>
                </a:lnTo>
                <a:lnTo>
                  <a:pt x="4855361" y="2144487"/>
                </a:lnTo>
                <a:lnTo>
                  <a:pt x="4847467" y="1644043"/>
                </a:lnTo>
                <a:lnTo>
                  <a:pt x="4839482" y="1189267"/>
                </a:lnTo>
                <a:lnTo>
                  <a:pt x="4831476" y="791576"/>
                </a:lnTo>
                <a:lnTo>
                  <a:pt x="4823516" y="462387"/>
                </a:lnTo>
                <a:lnTo>
                  <a:pt x="4815672" y="213116"/>
                </a:lnTo>
                <a:lnTo>
                  <a:pt x="4808010" y="55182"/>
                </a:lnTo>
                <a:lnTo>
                  <a:pt x="480060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5543" y="427012"/>
            <a:ext cx="4213860" cy="0"/>
          </a:xfrm>
          <a:custGeom>
            <a:avLst/>
            <a:gdLst/>
            <a:ahLst/>
            <a:cxnLst/>
            <a:rect l="l" t="t" r="r" b="b"/>
            <a:pathLst>
              <a:path w="4213860">
                <a:moveTo>
                  <a:pt x="0" y="0"/>
                </a:moveTo>
                <a:lnTo>
                  <a:pt x="4213656" y="0"/>
                </a:lnTo>
              </a:path>
            </a:pathLst>
          </a:custGeom>
          <a:ln w="63500">
            <a:solidFill>
              <a:srgbClr val="557BB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8250" y="262928"/>
            <a:ext cx="906144" cy="906144"/>
          </a:xfrm>
          <a:custGeom>
            <a:avLst/>
            <a:gdLst/>
            <a:ahLst/>
            <a:cxnLst/>
            <a:rect l="l" t="t" r="r" b="b"/>
            <a:pathLst>
              <a:path w="906144" h="906144">
                <a:moveTo>
                  <a:pt x="453059" y="0"/>
                </a:moveTo>
                <a:lnTo>
                  <a:pt x="379571" y="5929"/>
                </a:lnTo>
                <a:lnTo>
                  <a:pt x="309858" y="23097"/>
                </a:lnTo>
                <a:lnTo>
                  <a:pt x="244853" y="50570"/>
                </a:lnTo>
                <a:lnTo>
                  <a:pt x="185489" y="87415"/>
                </a:lnTo>
                <a:lnTo>
                  <a:pt x="132699" y="132700"/>
                </a:lnTo>
                <a:lnTo>
                  <a:pt x="87415" y="185492"/>
                </a:lnTo>
                <a:lnTo>
                  <a:pt x="50570" y="244858"/>
                </a:lnTo>
                <a:lnTo>
                  <a:pt x="23097" y="309865"/>
                </a:lnTo>
                <a:lnTo>
                  <a:pt x="5929" y="379581"/>
                </a:lnTo>
                <a:lnTo>
                  <a:pt x="0" y="453072"/>
                </a:lnTo>
                <a:lnTo>
                  <a:pt x="1501" y="490230"/>
                </a:lnTo>
                <a:lnTo>
                  <a:pt x="13167" y="561947"/>
                </a:lnTo>
                <a:lnTo>
                  <a:pt x="35604" y="629422"/>
                </a:lnTo>
                <a:lnTo>
                  <a:pt x="67879" y="691723"/>
                </a:lnTo>
                <a:lnTo>
                  <a:pt x="109060" y="747917"/>
                </a:lnTo>
                <a:lnTo>
                  <a:pt x="158214" y="797071"/>
                </a:lnTo>
                <a:lnTo>
                  <a:pt x="214408" y="838252"/>
                </a:lnTo>
                <a:lnTo>
                  <a:pt x="276709" y="870528"/>
                </a:lnTo>
                <a:lnTo>
                  <a:pt x="344185" y="892965"/>
                </a:lnTo>
                <a:lnTo>
                  <a:pt x="415902" y="904630"/>
                </a:lnTo>
                <a:lnTo>
                  <a:pt x="453059" y="906132"/>
                </a:lnTo>
                <a:lnTo>
                  <a:pt x="490217" y="904630"/>
                </a:lnTo>
                <a:lnTo>
                  <a:pt x="561934" y="892965"/>
                </a:lnTo>
                <a:lnTo>
                  <a:pt x="629410" y="870528"/>
                </a:lnTo>
                <a:lnTo>
                  <a:pt x="691711" y="838252"/>
                </a:lnTo>
                <a:lnTo>
                  <a:pt x="747905" y="797071"/>
                </a:lnTo>
                <a:lnTo>
                  <a:pt x="797059" y="747917"/>
                </a:lnTo>
                <a:lnTo>
                  <a:pt x="838240" y="691723"/>
                </a:lnTo>
                <a:lnTo>
                  <a:pt x="870515" y="629422"/>
                </a:lnTo>
                <a:lnTo>
                  <a:pt x="892952" y="561947"/>
                </a:lnTo>
                <a:lnTo>
                  <a:pt x="904617" y="490230"/>
                </a:lnTo>
                <a:lnTo>
                  <a:pt x="906119" y="453072"/>
                </a:lnTo>
                <a:lnTo>
                  <a:pt x="904617" y="415913"/>
                </a:lnTo>
                <a:lnTo>
                  <a:pt x="892952" y="344192"/>
                </a:lnTo>
                <a:lnTo>
                  <a:pt x="870515" y="276714"/>
                </a:lnTo>
                <a:lnTo>
                  <a:pt x="838240" y="214411"/>
                </a:lnTo>
                <a:lnTo>
                  <a:pt x="797059" y="158216"/>
                </a:lnTo>
                <a:lnTo>
                  <a:pt x="747905" y="109061"/>
                </a:lnTo>
                <a:lnTo>
                  <a:pt x="691711" y="67879"/>
                </a:lnTo>
                <a:lnTo>
                  <a:pt x="629410" y="35604"/>
                </a:lnTo>
                <a:lnTo>
                  <a:pt x="561934" y="13167"/>
                </a:lnTo>
                <a:lnTo>
                  <a:pt x="490217" y="1501"/>
                </a:lnTo>
                <a:lnTo>
                  <a:pt x="453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4297" y="317474"/>
            <a:ext cx="790651" cy="7998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5077" y="317474"/>
            <a:ext cx="800100" cy="800100"/>
          </a:xfrm>
          <a:custGeom>
            <a:avLst/>
            <a:gdLst/>
            <a:ahLst/>
            <a:cxnLst/>
            <a:rect l="l" t="t" r="r" b="b"/>
            <a:pathLst>
              <a:path w="800100" h="800100">
                <a:moveTo>
                  <a:pt x="399935" y="799858"/>
                </a:moveTo>
                <a:lnTo>
                  <a:pt x="464807" y="794624"/>
                </a:lnTo>
                <a:lnTo>
                  <a:pt x="526346" y="779469"/>
                </a:lnTo>
                <a:lnTo>
                  <a:pt x="583729" y="755218"/>
                </a:lnTo>
                <a:lnTo>
                  <a:pt x="636132" y="722694"/>
                </a:lnTo>
                <a:lnTo>
                  <a:pt x="682732" y="682720"/>
                </a:lnTo>
                <a:lnTo>
                  <a:pt x="722707" y="636119"/>
                </a:lnTo>
                <a:lnTo>
                  <a:pt x="755231" y="583716"/>
                </a:lnTo>
                <a:lnTo>
                  <a:pt x="779482" y="526333"/>
                </a:lnTo>
                <a:lnTo>
                  <a:pt x="794636" y="464794"/>
                </a:lnTo>
                <a:lnTo>
                  <a:pt x="799871" y="399922"/>
                </a:lnTo>
                <a:lnTo>
                  <a:pt x="798545" y="367123"/>
                </a:lnTo>
                <a:lnTo>
                  <a:pt x="788248" y="303818"/>
                </a:lnTo>
                <a:lnTo>
                  <a:pt x="768442" y="244257"/>
                </a:lnTo>
                <a:lnTo>
                  <a:pt x="739951" y="189263"/>
                </a:lnTo>
                <a:lnTo>
                  <a:pt x="703599" y="139659"/>
                </a:lnTo>
                <a:lnTo>
                  <a:pt x="660209" y="96270"/>
                </a:lnTo>
                <a:lnTo>
                  <a:pt x="610604" y="59919"/>
                </a:lnTo>
                <a:lnTo>
                  <a:pt x="555608" y="31428"/>
                </a:lnTo>
                <a:lnTo>
                  <a:pt x="496044" y="11623"/>
                </a:lnTo>
                <a:lnTo>
                  <a:pt x="432736" y="1325"/>
                </a:lnTo>
                <a:lnTo>
                  <a:pt x="399935" y="0"/>
                </a:lnTo>
                <a:lnTo>
                  <a:pt x="367134" y="1325"/>
                </a:lnTo>
                <a:lnTo>
                  <a:pt x="303826" y="11623"/>
                </a:lnTo>
                <a:lnTo>
                  <a:pt x="244262" y="31428"/>
                </a:lnTo>
                <a:lnTo>
                  <a:pt x="189266" y="59919"/>
                </a:lnTo>
                <a:lnTo>
                  <a:pt x="139661" y="96270"/>
                </a:lnTo>
                <a:lnTo>
                  <a:pt x="96271" y="139659"/>
                </a:lnTo>
                <a:lnTo>
                  <a:pt x="59919" y="189263"/>
                </a:lnTo>
                <a:lnTo>
                  <a:pt x="31428" y="244257"/>
                </a:lnTo>
                <a:lnTo>
                  <a:pt x="11623" y="303818"/>
                </a:lnTo>
                <a:lnTo>
                  <a:pt x="1325" y="367123"/>
                </a:lnTo>
                <a:lnTo>
                  <a:pt x="0" y="399922"/>
                </a:lnTo>
                <a:lnTo>
                  <a:pt x="1325" y="432723"/>
                </a:lnTo>
                <a:lnTo>
                  <a:pt x="11623" y="496032"/>
                </a:lnTo>
                <a:lnTo>
                  <a:pt x="31428" y="555596"/>
                </a:lnTo>
                <a:lnTo>
                  <a:pt x="59919" y="610592"/>
                </a:lnTo>
                <a:lnTo>
                  <a:pt x="96271" y="660196"/>
                </a:lnTo>
                <a:lnTo>
                  <a:pt x="139661" y="703587"/>
                </a:lnTo>
                <a:lnTo>
                  <a:pt x="189266" y="739939"/>
                </a:lnTo>
                <a:lnTo>
                  <a:pt x="244262" y="768429"/>
                </a:lnTo>
                <a:lnTo>
                  <a:pt x="303826" y="788235"/>
                </a:lnTo>
                <a:lnTo>
                  <a:pt x="367134" y="798532"/>
                </a:lnTo>
                <a:lnTo>
                  <a:pt x="399935" y="799858"/>
                </a:lnTo>
                <a:close/>
              </a:path>
            </a:pathLst>
          </a:custGeom>
          <a:ln w="34924">
            <a:solidFill>
              <a:srgbClr val="557BB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29200" y="458329"/>
            <a:ext cx="4800600" cy="7314565"/>
          </a:xfrm>
          <a:custGeom>
            <a:avLst/>
            <a:gdLst/>
            <a:ahLst/>
            <a:cxnLst/>
            <a:rect l="l" t="t" r="r" b="b"/>
            <a:pathLst>
              <a:path w="4800600" h="7314565">
                <a:moveTo>
                  <a:pt x="4600463" y="0"/>
                </a:moveTo>
                <a:lnTo>
                  <a:pt x="0" y="432"/>
                </a:lnTo>
                <a:lnTo>
                  <a:pt x="0" y="7314070"/>
                </a:lnTo>
                <a:lnTo>
                  <a:pt x="4800600" y="7314070"/>
                </a:lnTo>
                <a:lnTo>
                  <a:pt x="4800600" y="194450"/>
                </a:lnTo>
                <a:lnTo>
                  <a:pt x="4800230" y="166713"/>
                </a:lnTo>
                <a:lnTo>
                  <a:pt x="4798900" y="119407"/>
                </a:lnTo>
                <a:lnTo>
                  <a:pt x="4792803" y="66680"/>
                </a:lnTo>
                <a:lnTo>
                  <a:pt x="4769680" y="24285"/>
                </a:lnTo>
                <a:lnTo>
                  <a:pt x="4734973" y="8313"/>
                </a:lnTo>
                <a:lnTo>
                  <a:pt x="4680141" y="1531"/>
                </a:lnTo>
                <a:lnTo>
                  <a:pt x="4630074" y="170"/>
                </a:lnTo>
                <a:lnTo>
                  <a:pt x="4600463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10957" y="733114"/>
            <a:ext cx="2887345" cy="57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400"/>
              </a:lnSpc>
            </a:pPr>
            <a:r>
              <a:rPr sz="2100" b="1" spc="-265" dirty="0">
                <a:solidFill>
                  <a:srgbClr val="14397F"/>
                </a:solidFill>
                <a:latin typeface="Tahoma"/>
                <a:cs typeface="Tahoma"/>
              </a:rPr>
              <a:t>Managin</a:t>
            </a:r>
            <a:r>
              <a:rPr sz="2100" b="1" spc="-225" dirty="0">
                <a:solidFill>
                  <a:srgbClr val="14397F"/>
                </a:solidFill>
                <a:latin typeface="Tahoma"/>
                <a:cs typeface="Tahoma"/>
              </a:rPr>
              <a:t>g</a:t>
            </a:r>
            <a:r>
              <a:rPr sz="2100" b="1" spc="-190" dirty="0">
                <a:solidFill>
                  <a:srgbClr val="14397F"/>
                </a:solidFill>
                <a:latin typeface="Tahoma"/>
                <a:cs typeface="Tahoma"/>
              </a:rPr>
              <a:t> </a:t>
            </a:r>
            <a:r>
              <a:rPr sz="2100" b="1" spc="-225" dirty="0">
                <a:solidFill>
                  <a:srgbClr val="14397F"/>
                </a:solidFill>
                <a:latin typeface="Tahoma"/>
                <a:cs typeface="Tahoma"/>
              </a:rPr>
              <a:t>Complications—</a:t>
            </a:r>
            <a:r>
              <a:rPr sz="2100" b="1" spc="-140" dirty="0">
                <a:solidFill>
                  <a:srgbClr val="14397F"/>
                </a:solidFill>
                <a:latin typeface="Tahoma"/>
                <a:cs typeface="Tahoma"/>
              </a:rPr>
              <a:t> </a:t>
            </a:r>
            <a:r>
              <a:rPr sz="2100" b="1" spc="-285" dirty="0">
                <a:solidFill>
                  <a:srgbClr val="005AA8"/>
                </a:solidFill>
                <a:latin typeface="Tahoma"/>
                <a:cs typeface="Tahoma"/>
              </a:rPr>
              <a:t>What</a:t>
            </a:r>
            <a:r>
              <a:rPr sz="2100" b="1" spc="-105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175" dirty="0">
                <a:solidFill>
                  <a:srgbClr val="005AA8"/>
                </a:solidFill>
                <a:latin typeface="Tahoma"/>
                <a:cs typeface="Tahoma"/>
              </a:rPr>
              <a:t>Else</a:t>
            </a:r>
            <a:r>
              <a:rPr sz="2100" b="1" spc="-105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254" dirty="0">
                <a:solidFill>
                  <a:srgbClr val="005AA8"/>
                </a:solidFill>
                <a:latin typeface="Tahoma"/>
                <a:cs typeface="Tahoma"/>
              </a:rPr>
              <a:t>Can</a:t>
            </a:r>
            <a:r>
              <a:rPr sz="2100" b="1" spc="-105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440" dirty="0">
                <a:solidFill>
                  <a:srgbClr val="005AA8"/>
                </a:solidFill>
                <a:latin typeface="Tahoma"/>
                <a:cs typeface="Tahoma"/>
              </a:rPr>
              <a:t>I</a:t>
            </a:r>
            <a:r>
              <a:rPr sz="2100" b="1" spc="-105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290" dirty="0">
                <a:solidFill>
                  <a:srgbClr val="005AA8"/>
                </a:solidFill>
                <a:latin typeface="Tahoma"/>
                <a:cs typeface="Tahoma"/>
              </a:rPr>
              <a:t>Do</a:t>
            </a:r>
            <a:r>
              <a:rPr sz="2100" b="1" spc="-265" dirty="0">
                <a:solidFill>
                  <a:srgbClr val="005AA8"/>
                </a:solidFill>
                <a:latin typeface="Tahoma"/>
                <a:cs typeface="Tahoma"/>
              </a:rPr>
              <a:t>?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82974" y="5143830"/>
            <a:ext cx="899160" cy="899160"/>
          </a:xfrm>
          <a:custGeom>
            <a:avLst/>
            <a:gdLst/>
            <a:ahLst/>
            <a:cxnLst/>
            <a:rect l="l" t="t" r="r" b="b"/>
            <a:pathLst>
              <a:path w="899160" h="899160">
                <a:moveTo>
                  <a:pt x="449427" y="0"/>
                </a:moveTo>
                <a:lnTo>
                  <a:pt x="376528" y="5882"/>
                </a:lnTo>
                <a:lnTo>
                  <a:pt x="307374" y="22912"/>
                </a:lnTo>
                <a:lnTo>
                  <a:pt x="242891" y="50164"/>
                </a:lnTo>
                <a:lnTo>
                  <a:pt x="184002" y="86714"/>
                </a:lnTo>
                <a:lnTo>
                  <a:pt x="131635" y="131635"/>
                </a:lnTo>
                <a:lnTo>
                  <a:pt x="86714" y="184002"/>
                </a:lnTo>
                <a:lnTo>
                  <a:pt x="50164" y="242891"/>
                </a:lnTo>
                <a:lnTo>
                  <a:pt x="22912" y="307374"/>
                </a:lnTo>
                <a:lnTo>
                  <a:pt x="5882" y="376528"/>
                </a:lnTo>
                <a:lnTo>
                  <a:pt x="0" y="449427"/>
                </a:lnTo>
                <a:lnTo>
                  <a:pt x="1489" y="486287"/>
                </a:lnTo>
                <a:lnTo>
                  <a:pt x="13061" y="557429"/>
                </a:lnTo>
                <a:lnTo>
                  <a:pt x="35318" y="624363"/>
                </a:lnTo>
                <a:lnTo>
                  <a:pt x="67335" y="686165"/>
                </a:lnTo>
                <a:lnTo>
                  <a:pt x="108186" y="741908"/>
                </a:lnTo>
                <a:lnTo>
                  <a:pt x="156946" y="790668"/>
                </a:lnTo>
                <a:lnTo>
                  <a:pt x="212689" y="831519"/>
                </a:lnTo>
                <a:lnTo>
                  <a:pt x="274491" y="863536"/>
                </a:lnTo>
                <a:lnTo>
                  <a:pt x="341425" y="885793"/>
                </a:lnTo>
                <a:lnTo>
                  <a:pt x="412567" y="897365"/>
                </a:lnTo>
                <a:lnTo>
                  <a:pt x="449427" y="898855"/>
                </a:lnTo>
                <a:lnTo>
                  <a:pt x="486287" y="897365"/>
                </a:lnTo>
                <a:lnTo>
                  <a:pt x="557429" y="885793"/>
                </a:lnTo>
                <a:lnTo>
                  <a:pt x="624363" y="863536"/>
                </a:lnTo>
                <a:lnTo>
                  <a:pt x="686165" y="831519"/>
                </a:lnTo>
                <a:lnTo>
                  <a:pt x="741908" y="790668"/>
                </a:lnTo>
                <a:lnTo>
                  <a:pt x="790668" y="741908"/>
                </a:lnTo>
                <a:lnTo>
                  <a:pt x="831519" y="686165"/>
                </a:lnTo>
                <a:lnTo>
                  <a:pt x="863536" y="624363"/>
                </a:lnTo>
                <a:lnTo>
                  <a:pt x="885793" y="557429"/>
                </a:lnTo>
                <a:lnTo>
                  <a:pt x="897365" y="486287"/>
                </a:lnTo>
                <a:lnTo>
                  <a:pt x="898855" y="449427"/>
                </a:lnTo>
                <a:lnTo>
                  <a:pt x="897365" y="412567"/>
                </a:lnTo>
                <a:lnTo>
                  <a:pt x="885793" y="341425"/>
                </a:lnTo>
                <a:lnTo>
                  <a:pt x="863536" y="274491"/>
                </a:lnTo>
                <a:lnTo>
                  <a:pt x="831519" y="212689"/>
                </a:lnTo>
                <a:lnTo>
                  <a:pt x="790668" y="156946"/>
                </a:lnTo>
                <a:lnTo>
                  <a:pt x="741908" y="108186"/>
                </a:lnTo>
                <a:lnTo>
                  <a:pt x="686165" y="67335"/>
                </a:lnTo>
                <a:lnTo>
                  <a:pt x="624363" y="35318"/>
                </a:lnTo>
                <a:lnTo>
                  <a:pt x="557429" y="13061"/>
                </a:lnTo>
                <a:lnTo>
                  <a:pt x="486287" y="1489"/>
                </a:lnTo>
                <a:lnTo>
                  <a:pt x="449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2974" y="5143830"/>
            <a:ext cx="898855" cy="898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82974" y="5143830"/>
            <a:ext cx="899160" cy="899160"/>
          </a:xfrm>
          <a:custGeom>
            <a:avLst/>
            <a:gdLst/>
            <a:ahLst/>
            <a:cxnLst/>
            <a:rect l="l" t="t" r="r" b="b"/>
            <a:pathLst>
              <a:path w="899160" h="899160">
                <a:moveTo>
                  <a:pt x="449427" y="898855"/>
                </a:moveTo>
                <a:lnTo>
                  <a:pt x="522326" y="892972"/>
                </a:lnTo>
                <a:lnTo>
                  <a:pt x="591480" y="875942"/>
                </a:lnTo>
                <a:lnTo>
                  <a:pt x="655964" y="848690"/>
                </a:lnTo>
                <a:lnTo>
                  <a:pt x="714852" y="812140"/>
                </a:lnTo>
                <a:lnTo>
                  <a:pt x="767219" y="767219"/>
                </a:lnTo>
                <a:lnTo>
                  <a:pt x="812140" y="714852"/>
                </a:lnTo>
                <a:lnTo>
                  <a:pt x="848690" y="655964"/>
                </a:lnTo>
                <a:lnTo>
                  <a:pt x="875942" y="591480"/>
                </a:lnTo>
                <a:lnTo>
                  <a:pt x="892972" y="522326"/>
                </a:lnTo>
                <a:lnTo>
                  <a:pt x="898855" y="449427"/>
                </a:lnTo>
                <a:lnTo>
                  <a:pt x="897365" y="412567"/>
                </a:lnTo>
                <a:lnTo>
                  <a:pt x="885793" y="341425"/>
                </a:lnTo>
                <a:lnTo>
                  <a:pt x="863536" y="274491"/>
                </a:lnTo>
                <a:lnTo>
                  <a:pt x="831519" y="212689"/>
                </a:lnTo>
                <a:lnTo>
                  <a:pt x="790668" y="156946"/>
                </a:lnTo>
                <a:lnTo>
                  <a:pt x="741908" y="108186"/>
                </a:lnTo>
                <a:lnTo>
                  <a:pt x="686165" y="67335"/>
                </a:lnTo>
                <a:lnTo>
                  <a:pt x="624363" y="35318"/>
                </a:lnTo>
                <a:lnTo>
                  <a:pt x="557429" y="13061"/>
                </a:lnTo>
                <a:lnTo>
                  <a:pt x="486287" y="1489"/>
                </a:lnTo>
                <a:lnTo>
                  <a:pt x="449427" y="0"/>
                </a:lnTo>
                <a:lnTo>
                  <a:pt x="412567" y="1489"/>
                </a:lnTo>
                <a:lnTo>
                  <a:pt x="341425" y="13061"/>
                </a:lnTo>
                <a:lnTo>
                  <a:pt x="274491" y="35318"/>
                </a:lnTo>
                <a:lnTo>
                  <a:pt x="212689" y="67335"/>
                </a:lnTo>
                <a:lnTo>
                  <a:pt x="156946" y="108186"/>
                </a:lnTo>
                <a:lnTo>
                  <a:pt x="108186" y="156946"/>
                </a:lnTo>
                <a:lnTo>
                  <a:pt x="67335" y="212689"/>
                </a:lnTo>
                <a:lnTo>
                  <a:pt x="35318" y="274491"/>
                </a:lnTo>
                <a:lnTo>
                  <a:pt x="13061" y="341425"/>
                </a:lnTo>
                <a:lnTo>
                  <a:pt x="1489" y="412567"/>
                </a:lnTo>
                <a:lnTo>
                  <a:pt x="0" y="449427"/>
                </a:lnTo>
                <a:lnTo>
                  <a:pt x="1489" y="486287"/>
                </a:lnTo>
                <a:lnTo>
                  <a:pt x="13061" y="557429"/>
                </a:lnTo>
                <a:lnTo>
                  <a:pt x="35318" y="624363"/>
                </a:lnTo>
                <a:lnTo>
                  <a:pt x="67335" y="686165"/>
                </a:lnTo>
                <a:lnTo>
                  <a:pt x="108186" y="741908"/>
                </a:lnTo>
                <a:lnTo>
                  <a:pt x="156946" y="790668"/>
                </a:lnTo>
                <a:lnTo>
                  <a:pt x="212689" y="831519"/>
                </a:lnTo>
                <a:lnTo>
                  <a:pt x="274491" y="863536"/>
                </a:lnTo>
                <a:lnTo>
                  <a:pt x="341425" y="885793"/>
                </a:lnTo>
                <a:lnTo>
                  <a:pt x="412567" y="897365"/>
                </a:lnTo>
                <a:lnTo>
                  <a:pt x="449427" y="898855"/>
                </a:lnTo>
                <a:close/>
              </a:path>
            </a:pathLst>
          </a:custGeom>
          <a:ln w="12700">
            <a:solidFill>
              <a:srgbClr val="1439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80967" y="2930893"/>
            <a:ext cx="898855" cy="8988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80967" y="2930893"/>
            <a:ext cx="899160" cy="899160"/>
          </a:xfrm>
          <a:custGeom>
            <a:avLst/>
            <a:gdLst/>
            <a:ahLst/>
            <a:cxnLst/>
            <a:rect l="l" t="t" r="r" b="b"/>
            <a:pathLst>
              <a:path w="899160" h="899160">
                <a:moveTo>
                  <a:pt x="449427" y="898842"/>
                </a:moveTo>
                <a:lnTo>
                  <a:pt x="522326" y="892960"/>
                </a:lnTo>
                <a:lnTo>
                  <a:pt x="591480" y="875930"/>
                </a:lnTo>
                <a:lnTo>
                  <a:pt x="655964" y="848677"/>
                </a:lnTo>
                <a:lnTo>
                  <a:pt x="714852" y="812128"/>
                </a:lnTo>
                <a:lnTo>
                  <a:pt x="767219" y="767206"/>
                </a:lnTo>
                <a:lnTo>
                  <a:pt x="812140" y="714839"/>
                </a:lnTo>
                <a:lnTo>
                  <a:pt x="848690" y="655951"/>
                </a:lnTo>
                <a:lnTo>
                  <a:pt x="875942" y="591467"/>
                </a:lnTo>
                <a:lnTo>
                  <a:pt x="892972" y="522313"/>
                </a:lnTo>
                <a:lnTo>
                  <a:pt x="898855" y="449414"/>
                </a:lnTo>
                <a:lnTo>
                  <a:pt x="897365" y="412557"/>
                </a:lnTo>
                <a:lnTo>
                  <a:pt x="885793" y="341418"/>
                </a:lnTo>
                <a:lnTo>
                  <a:pt x="863536" y="274486"/>
                </a:lnTo>
                <a:lnTo>
                  <a:pt x="831519" y="212686"/>
                </a:lnTo>
                <a:lnTo>
                  <a:pt x="790668" y="156944"/>
                </a:lnTo>
                <a:lnTo>
                  <a:pt x="741908" y="108185"/>
                </a:lnTo>
                <a:lnTo>
                  <a:pt x="686165" y="67334"/>
                </a:lnTo>
                <a:lnTo>
                  <a:pt x="624363" y="35318"/>
                </a:lnTo>
                <a:lnTo>
                  <a:pt x="557429" y="13061"/>
                </a:lnTo>
                <a:lnTo>
                  <a:pt x="486287" y="1489"/>
                </a:lnTo>
                <a:lnTo>
                  <a:pt x="449427" y="0"/>
                </a:lnTo>
                <a:lnTo>
                  <a:pt x="412567" y="1489"/>
                </a:lnTo>
                <a:lnTo>
                  <a:pt x="341425" y="13061"/>
                </a:lnTo>
                <a:lnTo>
                  <a:pt x="274491" y="35318"/>
                </a:lnTo>
                <a:lnTo>
                  <a:pt x="212689" y="67334"/>
                </a:lnTo>
                <a:lnTo>
                  <a:pt x="156946" y="108185"/>
                </a:lnTo>
                <a:lnTo>
                  <a:pt x="108186" y="156944"/>
                </a:lnTo>
                <a:lnTo>
                  <a:pt x="67335" y="212686"/>
                </a:lnTo>
                <a:lnTo>
                  <a:pt x="35318" y="274486"/>
                </a:lnTo>
                <a:lnTo>
                  <a:pt x="13061" y="341418"/>
                </a:lnTo>
                <a:lnTo>
                  <a:pt x="1489" y="412557"/>
                </a:lnTo>
                <a:lnTo>
                  <a:pt x="0" y="449414"/>
                </a:lnTo>
                <a:lnTo>
                  <a:pt x="1489" y="486274"/>
                </a:lnTo>
                <a:lnTo>
                  <a:pt x="13061" y="557416"/>
                </a:lnTo>
                <a:lnTo>
                  <a:pt x="35318" y="624351"/>
                </a:lnTo>
                <a:lnTo>
                  <a:pt x="67335" y="686152"/>
                </a:lnTo>
                <a:lnTo>
                  <a:pt x="108186" y="741896"/>
                </a:lnTo>
                <a:lnTo>
                  <a:pt x="156946" y="790656"/>
                </a:lnTo>
                <a:lnTo>
                  <a:pt x="212689" y="831507"/>
                </a:lnTo>
                <a:lnTo>
                  <a:pt x="274491" y="863523"/>
                </a:lnTo>
                <a:lnTo>
                  <a:pt x="341425" y="885780"/>
                </a:lnTo>
                <a:lnTo>
                  <a:pt x="412567" y="897352"/>
                </a:lnTo>
                <a:lnTo>
                  <a:pt x="449427" y="898842"/>
                </a:lnTo>
                <a:close/>
              </a:path>
            </a:pathLst>
          </a:custGeom>
          <a:ln w="12700">
            <a:solidFill>
              <a:srgbClr val="1439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44588" y="1434438"/>
            <a:ext cx="4290060" cy="6265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0" marR="92710">
              <a:lnSpc>
                <a:spcPct val="102600"/>
              </a:lnSpc>
            </a:pP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Ove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time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hig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bloo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suga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ca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har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bod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man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ways.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Yo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ca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hel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preven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thes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problem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managin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blood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suga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an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payin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attention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body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se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how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wel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your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treatmen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pla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working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provide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wil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chec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65" dirty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level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leas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twic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year.</a:t>
            </a:r>
            <a:r>
              <a:rPr sz="1050" spc="-112" baseline="23809" dirty="0">
                <a:solidFill>
                  <a:srgbClr val="231F20"/>
                </a:solidFill>
                <a:latin typeface="Tahoma"/>
                <a:cs typeface="Tahoma"/>
              </a:rPr>
              <a:t>*</a:t>
            </a:r>
            <a:endParaRPr sz="1050" baseline="23809" dirty="0">
              <a:latin typeface="Tahoma"/>
              <a:cs typeface="Tahoma"/>
            </a:endParaRPr>
          </a:p>
          <a:p>
            <a:pPr marL="161290" indent="9525">
              <a:lnSpc>
                <a:spcPct val="100000"/>
              </a:lnSpc>
              <a:spcBef>
                <a:spcPts val="835"/>
              </a:spcBef>
            </a:pP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Yo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ca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hel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preven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long-ter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problem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61290">
              <a:lnSpc>
                <a:spcPct val="100000"/>
              </a:lnSpc>
            </a:pPr>
            <a:r>
              <a:rPr sz="1300" spc="254" dirty="0">
                <a:solidFill>
                  <a:srgbClr val="005AA8"/>
                </a:solidFill>
                <a:latin typeface="Verdana"/>
                <a:cs typeface="Verdana"/>
              </a:rPr>
              <a:t>A</a:t>
            </a:r>
            <a:r>
              <a:rPr sz="1300" spc="-70" dirty="0">
                <a:solidFill>
                  <a:srgbClr val="005AA8"/>
                </a:solidFill>
                <a:latin typeface="Verdana"/>
                <a:cs typeface="Verdana"/>
              </a:rPr>
              <a:t> </a:t>
            </a:r>
            <a:r>
              <a:rPr sz="1400" b="1" spc="-185" dirty="0">
                <a:solidFill>
                  <a:srgbClr val="14397F"/>
                </a:solidFill>
                <a:latin typeface="Verdana"/>
                <a:cs typeface="Verdana"/>
              </a:rPr>
              <a:t>Hear</a:t>
            </a:r>
            <a:r>
              <a:rPr sz="1400" b="1" spc="-110" dirty="0">
                <a:solidFill>
                  <a:srgbClr val="14397F"/>
                </a:solidFill>
                <a:latin typeface="Verdana"/>
                <a:cs typeface="Verdana"/>
              </a:rPr>
              <a:t>t</a:t>
            </a:r>
            <a:r>
              <a:rPr sz="1400" b="1" spc="-95" dirty="0">
                <a:solidFill>
                  <a:srgbClr val="14397F"/>
                </a:solidFill>
                <a:latin typeface="Verdana"/>
                <a:cs typeface="Verdana"/>
              </a:rPr>
              <a:t> </a:t>
            </a:r>
            <a:r>
              <a:rPr sz="1400" b="1" spc="-145" dirty="0">
                <a:solidFill>
                  <a:srgbClr val="14397F"/>
                </a:solidFill>
                <a:latin typeface="Verdana"/>
                <a:cs typeface="Verdana"/>
              </a:rPr>
              <a:t>Attac</a:t>
            </a:r>
            <a:r>
              <a:rPr sz="1400" b="1" spc="-135" dirty="0">
                <a:solidFill>
                  <a:srgbClr val="14397F"/>
                </a:solidFill>
                <a:latin typeface="Verdana"/>
                <a:cs typeface="Verdana"/>
              </a:rPr>
              <a:t>k</a:t>
            </a:r>
            <a:r>
              <a:rPr sz="1400" b="1" spc="-95" dirty="0">
                <a:solidFill>
                  <a:srgbClr val="14397F"/>
                </a:solidFill>
                <a:latin typeface="Verdana"/>
                <a:cs typeface="Verdana"/>
              </a:rPr>
              <a:t> </a:t>
            </a:r>
            <a:r>
              <a:rPr sz="1400" b="1" spc="-170" dirty="0">
                <a:solidFill>
                  <a:srgbClr val="14397F"/>
                </a:solidFill>
                <a:latin typeface="Verdana"/>
                <a:cs typeface="Verdana"/>
              </a:rPr>
              <a:t>an</a:t>
            </a:r>
            <a:r>
              <a:rPr sz="1400" b="1" spc="-150" dirty="0">
                <a:solidFill>
                  <a:srgbClr val="14397F"/>
                </a:solidFill>
                <a:latin typeface="Verdana"/>
                <a:cs typeface="Verdana"/>
              </a:rPr>
              <a:t>d</a:t>
            </a:r>
            <a:r>
              <a:rPr sz="1400" b="1" spc="-95" dirty="0">
                <a:solidFill>
                  <a:srgbClr val="14397F"/>
                </a:solidFill>
                <a:latin typeface="Verdana"/>
                <a:cs typeface="Verdana"/>
              </a:rPr>
              <a:t> </a:t>
            </a:r>
            <a:r>
              <a:rPr sz="1400" b="1" spc="-155" dirty="0">
                <a:solidFill>
                  <a:srgbClr val="14397F"/>
                </a:solidFill>
                <a:latin typeface="Verdana"/>
                <a:cs typeface="Verdana"/>
              </a:rPr>
              <a:t>Stroke</a:t>
            </a:r>
            <a:endParaRPr sz="1400" dirty="0">
              <a:latin typeface="Verdana"/>
              <a:cs typeface="Verdana"/>
            </a:endParaRPr>
          </a:p>
          <a:p>
            <a:pPr marL="552450" marR="1330960" indent="-162560">
              <a:lnSpc>
                <a:spcPct val="102600"/>
              </a:lnSpc>
              <a:spcBef>
                <a:spcPts val="575"/>
              </a:spcBef>
              <a:buClr>
                <a:srgbClr val="14397F"/>
              </a:buClr>
              <a:buSzPct val="138461"/>
              <a:buFont typeface="Verdana"/>
              <a:buChar char="•"/>
              <a:tabLst>
                <a:tab pos="553085" algn="l"/>
              </a:tabLst>
            </a:pP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Hav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bloo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pressur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checke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at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ever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provide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visit.</a:t>
            </a:r>
            <a:endParaRPr sz="1300" dirty="0">
              <a:latin typeface="Tahoma"/>
              <a:cs typeface="Tahoma"/>
            </a:endParaRPr>
          </a:p>
          <a:p>
            <a:pPr marL="552450" marR="1009650" indent="-162560">
              <a:lnSpc>
                <a:spcPct val="102600"/>
              </a:lnSpc>
              <a:spcBef>
                <a:spcPts val="795"/>
              </a:spcBef>
              <a:buClr>
                <a:srgbClr val="14397F"/>
              </a:buClr>
              <a:buSzPct val="138461"/>
              <a:buFont typeface="Verdana"/>
              <a:buChar char="•"/>
              <a:tabLst>
                <a:tab pos="553085" algn="l"/>
              </a:tabLst>
            </a:pP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Hav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cholestero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checke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onc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per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yea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recommende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provider.</a:t>
            </a:r>
            <a:endParaRPr sz="1300" dirty="0">
              <a:latin typeface="Tahoma"/>
              <a:cs typeface="Tahoma"/>
            </a:endParaRPr>
          </a:p>
          <a:p>
            <a:pPr marL="161290" marR="159385">
              <a:lnSpc>
                <a:spcPct val="102600"/>
              </a:lnSpc>
              <a:spcBef>
                <a:spcPts val="800"/>
              </a:spcBef>
            </a:pP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Diabete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ca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har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bloo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vessels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Peopl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wit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diabetes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ofte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hav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hig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bloo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pressur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“bad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”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cholestero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numbers.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Thi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increase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ris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hear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diseas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an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stroke.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161290">
              <a:lnSpc>
                <a:spcPct val="100000"/>
              </a:lnSpc>
              <a:spcBef>
                <a:spcPts val="885"/>
              </a:spcBef>
            </a:pPr>
            <a:r>
              <a:rPr sz="1300" spc="245" dirty="0">
                <a:solidFill>
                  <a:srgbClr val="005AA8"/>
                </a:solidFill>
                <a:latin typeface="Verdana"/>
                <a:cs typeface="Verdana"/>
              </a:rPr>
              <a:t>B</a:t>
            </a:r>
            <a:r>
              <a:rPr sz="1300" spc="-75" dirty="0">
                <a:solidFill>
                  <a:srgbClr val="005AA8"/>
                </a:solidFill>
                <a:latin typeface="Verdana"/>
                <a:cs typeface="Verdana"/>
              </a:rPr>
              <a:t> </a:t>
            </a:r>
            <a:r>
              <a:rPr sz="1400" b="1" spc="-160" dirty="0">
                <a:solidFill>
                  <a:srgbClr val="14397F"/>
                </a:solidFill>
                <a:latin typeface="Verdana"/>
                <a:cs typeface="Verdana"/>
              </a:rPr>
              <a:t>Ey</a:t>
            </a:r>
            <a:r>
              <a:rPr sz="1400" b="1" spc="-135" dirty="0">
                <a:solidFill>
                  <a:srgbClr val="14397F"/>
                </a:solidFill>
                <a:latin typeface="Verdana"/>
                <a:cs typeface="Verdana"/>
              </a:rPr>
              <a:t>e</a:t>
            </a:r>
            <a:r>
              <a:rPr sz="1400" b="1" spc="-95" dirty="0">
                <a:solidFill>
                  <a:srgbClr val="14397F"/>
                </a:solidFill>
                <a:latin typeface="Verdana"/>
                <a:cs typeface="Verdana"/>
              </a:rPr>
              <a:t> </a:t>
            </a:r>
            <a:r>
              <a:rPr sz="1400" b="1" spc="-165" dirty="0">
                <a:solidFill>
                  <a:srgbClr val="14397F"/>
                </a:solidFill>
                <a:latin typeface="Verdana"/>
                <a:cs typeface="Verdana"/>
              </a:rPr>
              <a:t>Problems</a:t>
            </a:r>
            <a:endParaRPr sz="1400" dirty="0">
              <a:latin typeface="Verdana"/>
              <a:cs typeface="Verdana"/>
            </a:endParaRPr>
          </a:p>
          <a:p>
            <a:pPr marL="552450" indent="-162560">
              <a:lnSpc>
                <a:spcPct val="100000"/>
              </a:lnSpc>
              <a:spcBef>
                <a:spcPts val="615"/>
              </a:spcBef>
              <a:buClr>
                <a:srgbClr val="14397F"/>
              </a:buClr>
              <a:buSzPct val="138461"/>
              <a:buFont typeface="Verdana"/>
              <a:buChar char="•"/>
              <a:tabLst>
                <a:tab pos="553085" algn="l"/>
              </a:tabLst>
            </a:pP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Hav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complet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ey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exa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onc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year.</a:t>
            </a:r>
            <a:endParaRPr sz="1300" dirty="0">
              <a:latin typeface="Tahoma"/>
              <a:cs typeface="Tahoma"/>
            </a:endParaRPr>
          </a:p>
          <a:p>
            <a:pPr marL="552450" marR="1155065" indent="-162560">
              <a:lnSpc>
                <a:spcPct val="102600"/>
              </a:lnSpc>
              <a:spcBef>
                <a:spcPts val="795"/>
              </a:spcBef>
              <a:buClr>
                <a:srgbClr val="14397F"/>
              </a:buClr>
              <a:buSzPct val="138461"/>
              <a:buFont typeface="Verdana"/>
              <a:buChar char="•"/>
              <a:tabLst>
                <a:tab pos="553085" algn="l"/>
              </a:tabLst>
            </a:pP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Cal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provide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righ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awa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have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an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problem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wit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eyes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blurred</a:t>
            </a:r>
            <a:endParaRPr sz="1300" dirty="0">
              <a:latin typeface="Tahoma"/>
              <a:cs typeface="Tahoma"/>
            </a:endParaRPr>
          </a:p>
          <a:p>
            <a:pPr marL="552450" marR="409575">
              <a:lnSpc>
                <a:spcPct val="102600"/>
              </a:lnSpc>
            </a:pP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vision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ey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rednes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pain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doubl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vision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seeing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 spot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floaters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los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sid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vision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troubl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reading,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an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feelin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pressur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eyes.</a:t>
            </a:r>
            <a:endParaRPr sz="1300" dirty="0">
              <a:latin typeface="Tahoma"/>
              <a:cs typeface="Tahoma"/>
            </a:endParaRPr>
          </a:p>
          <a:p>
            <a:pPr marL="161290" marR="158750" algn="just">
              <a:lnSpc>
                <a:spcPct val="102600"/>
              </a:lnSpc>
              <a:spcBef>
                <a:spcPts val="800"/>
              </a:spcBef>
            </a:pP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Ove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tim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hig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bloo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suga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ma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damag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bloo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vessel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your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eyes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Thi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ma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bloc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vision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Cataract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an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glaucom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ar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also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mor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commo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peopl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wit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diabetes.</a:t>
            </a:r>
            <a:endParaRPr sz="1300" dirty="0">
              <a:latin typeface="Tahoma"/>
              <a:cs typeface="Tahoma"/>
            </a:endParaRPr>
          </a:p>
          <a:p>
            <a:pPr marL="12700">
              <a:lnSpc>
                <a:spcPts val="1120"/>
              </a:lnSpc>
            </a:pPr>
            <a:endParaRPr sz="1050" dirty="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49738" y="4974475"/>
            <a:ext cx="3898900" cy="0"/>
          </a:xfrm>
          <a:custGeom>
            <a:avLst/>
            <a:gdLst/>
            <a:ahLst/>
            <a:cxnLst/>
            <a:rect l="l" t="t" r="r" b="b"/>
            <a:pathLst>
              <a:path w="3898900">
                <a:moveTo>
                  <a:pt x="0" y="0"/>
                </a:moveTo>
                <a:lnTo>
                  <a:pt x="3898569" y="0"/>
                </a:lnTo>
              </a:path>
            </a:pathLst>
          </a:custGeom>
          <a:ln w="16510">
            <a:solidFill>
              <a:srgbClr val="14397F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0074" y="49744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6510">
            <a:solidFill>
              <a:srgbClr val="1439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73142" y="49744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6510">
            <a:solidFill>
              <a:srgbClr val="1439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40851" y="3505746"/>
            <a:ext cx="3898900" cy="0"/>
          </a:xfrm>
          <a:custGeom>
            <a:avLst/>
            <a:gdLst/>
            <a:ahLst/>
            <a:cxnLst/>
            <a:rect l="l" t="t" r="r" b="b"/>
            <a:pathLst>
              <a:path w="3898900">
                <a:moveTo>
                  <a:pt x="0" y="0"/>
                </a:moveTo>
                <a:lnTo>
                  <a:pt x="3898569" y="0"/>
                </a:lnTo>
              </a:path>
            </a:pathLst>
          </a:custGeom>
          <a:ln w="16510">
            <a:solidFill>
              <a:srgbClr val="14397F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91188" y="35057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6510">
            <a:solidFill>
              <a:srgbClr val="1439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464255" y="35057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6510">
            <a:solidFill>
              <a:srgbClr val="1439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88050" y="868603"/>
            <a:ext cx="899160" cy="899160"/>
          </a:xfrm>
          <a:custGeom>
            <a:avLst/>
            <a:gdLst/>
            <a:ahLst/>
            <a:cxnLst/>
            <a:rect l="l" t="t" r="r" b="b"/>
            <a:pathLst>
              <a:path w="899159" h="899160">
                <a:moveTo>
                  <a:pt x="449427" y="0"/>
                </a:moveTo>
                <a:lnTo>
                  <a:pt x="376528" y="5882"/>
                </a:lnTo>
                <a:lnTo>
                  <a:pt x="307374" y="22912"/>
                </a:lnTo>
                <a:lnTo>
                  <a:pt x="242891" y="50164"/>
                </a:lnTo>
                <a:lnTo>
                  <a:pt x="184002" y="86713"/>
                </a:lnTo>
                <a:lnTo>
                  <a:pt x="131635" y="131633"/>
                </a:lnTo>
                <a:lnTo>
                  <a:pt x="86714" y="184000"/>
                </a:lnTo>
                <a:lnTo>
                  <a:pt x="50164" y="242886"/>
                </a:lnTo>
                <a:lnTo>
                  <a:pt x="22912" y="307368"/>
                </a:lnTo>
                <a:lnTo>
                  <a:pt x="5882" y="376519"/>
                </a:lnTo>
                <a:lnTo>
                  <a:pt x="0" y="449414"/>
                </a:lnTo>
                <a:lnTo>
                  <a:pt x="1489" y="486274"/>
                </a:lnTo>
                <a:lnTo>
                  <a:pt x="13061" y="557416"/>
                </a:lnTo>
                <a:lnTo>
                  <a:pt x="35318" y="624351"/>
                </a:lnTo>
                <a:lnTo>
                  <a:pt x="67335" y="686152"/>
                </a:lnTo>
                <a:lnTo>
                  <a:pt x="108186" y="741896"/>
                </a:lnTo>
                <a:lnTo>
                  <a:pt x="156946" y="790656"/>
                </a:lnTo>
                <a:lnTo>
                  <a:pt x="212689" y="831507"/>
                </a:lnTo>
                <a:lnTo>
                  <a:pt x="274491" y="863523"/>
                </a:lnTo>
                <a:lnTo>
                  <a:pt x="341425" y="885780"/>
                </a:lnTo>
                <a:lnTo>
                  <a:pt x="412567" y="897352"/>
                </a:lnTo>
                <a:lnTo>
                  <a:pt x="449427" y="898842"/>
                </a:lnTo>
                <a:lnTo>
                  <a:pt x="486287" y="897352"/>
                </a:lnTo>
                <a:lnTo>
                  <a:pt x="557429" y="885780"/>
                </a:lnTo>
                <a:lnTo>
                  <a:pt x="624363" y="863523"/>
                </a:lnTo>
                <a:lnTo>
                  <a:pt x="686165" y="831507"/>
                </a:lnTo>
                <a:lnTo>
                  <a:pt x="741908" y="790656"/>
                </a:lnTo>
                <a:lnTo>
                  <a:pt x="790668" y="741896"/>
                </a:lnTo>
                <a:lnTo>
                  <a:pt x="831519" y="686152"/>
                </a:lnTo>
                <a:lnTo>
                  <a:pt x="863536" y="624351"/>
                </a:lnTo>
                <a:lnTo>
                  <a:pt x="885793" y="557416"/>
                </a:lnTo>
                <a:lnTo>
                  <a:pt x="897365" y="486274"/>
                </a:lnTo>
                <a:lnTo>
                  <a:pt x="898855" y="449414"/>
                </a:lnTo>
                <a:lnTo>
                  <a:pt x="897365" y="412557"/>
                </a:lnTo>
                <a:lnTo>
                  <a:pt x="885793" y="341418"/>
                </a:lnTo>
                <a:lnTo>
                  <a:pt x="863536" y="274486"/>
                </a:lnTo>
                <a:lnTo>
                  <a:pt x="831519" y="212686"/>
                </a:lnTo>
                <a:lnTo>
                  <a:pt x="790668" y="156944"/>
                </a:lnTo>
                <a:lnTo>
                  <a:pt x="741908" y="108185"/>
                </a:lnTo>
                <a:lnTo>
                  <a:pt x="686165" y="67334"/>
                </a:lnTo>
                <a:lnTo>
                  <a:pt x="624363" y="35318"/>
                </a:lnTo>
                <a:lnTo>
                  <a:pt x="557429" y="13061"/>
                </a:lnTo>
                <a:lnTo>
                  <a:pt x="486287" y="1489"/>
                </a:lnTo>
                <a:lnTo>
                  <a:pt x="449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88057" y="868603"/>
            <a:ext cx="898842" cy="8988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88050" y="868603"/>
            <a:ext cx="899160" cy="899160"/>
          </a:xfrm>
          <a:custGeom>
            <a:avLst/>
            <a:gdLst/>
            <a:ahLst/>
            <a:cxnLst/>
            <a:rect l="l" t="t" r="r" b="b"/>
            <a:pathLst>
              <a:path w="899159" h="899160">
                <a:moveTo>
                  <a:pt x="449427" y="898842"/>
                </a:moveTo>
                <a:lnTo>
                  <a:pt x="522326" y="892960"/>
                </a:lnTo>
                <a:lnTo>
                  <a:pt x="591480" y="875930"/>
                </a:lnTo>
                <a:lnTo>
                  <a:pt x="655964" y="848677"/>
                </a:lnTo>
                <a:lnTo>
                  <a:pt x="714852" y="812128"/>
                </a:lnTo>
                <a:lnTo>
                  <a:pt x="767219" y="767206"/>
                </a:lnTo>
                <a:lnTo>
                  <a:pt x="812140" y="714839"/>
                </a:lnTo>
                <a:lnTo>
                  <a:pt x="848690" y="655951"/>
                </a:lnTo>
                <a:lnTo>
                  <a:pt x="875942" y="591467"/>
                </a:lnTo>
                <a:lnTo>
                  <a:pt x="892972" y="522313"/>
                </a:lnTo>
                <a:lnTo>
                  <a:pt x="898855" y="449414"/>
                </a:lnTo>
                <a:lnTo>
                  <a:pt x="897365" y="412557"/>
                </a:lnTo>
                <a:lnTo>
                  <a:pt x="885793" y="341418"/>
                </a:lnTo>
                <a:lnTo>
                  <a:pt x="863536" y="274486"/>
                </a:lnTo>
                <a:lnTo>
                  <a:pt x="831519" y="212686"/>
                </a:lnTo>
                <a:lnTo>
                  <a:pt x="790668" y="156944"/>
                </a:lnTo>
                <a:lnTo>
                  <a:pt x="741908" y="108185"/>
                </a:lnTo>
                <a:lnTo>
                  <a:pt x="686165" y="67334"/>
                </a:lnTo>
                <a:lnTo>
                  <a:pt x="624363" y="35318"/>
                </a:lnTo>
                <a:lnTo>
                  <a:pt x="557429" y="13061"/>
                </a:lnTo>
                <a:lnTo>
                  <a:pt x="486287" y="1489"/>
                </a:lnTo>
                <a:lnTo>
                  <a:pt x="449427" y="0"/>
                </a:lnTo>
                <a:lnTo>
                  <a:pt x="412567" y="1489"/>
                </a:lnTo>
                <a:lnTo>
                  <a:pt x="341425" y="13061"/>
                </a:lnTo>
                <a:lnTo>
                  <a:pt x="274491" y="35318"/>
                </a:lnTo>
                <a:lnTo>
                  <a:pt x="212689" y="67334"/>
                </a:lnTo>
                <a:lnTo>
                  <a:pt x="156946" y="108185"/>
                </a:lnTo>
                <a:lnTo>
                  <a:pt x="108186" y="156944"/>
                </a:lnTo>
                <a:lnTo>
                  <a:pt x="67335" y="212686"/>
                </a:lnTo>
                <a:lnTo>
                  <a:pt x="35318" y="274486"/>
                </a:lnTo>
                <a:lnTo>
                  <a:pt x="13061" y="341418"/>
                </a:lnTo>
                <a:lnTo>
                  <a:pt x="1489" y="412557"/>
                </a:lnTo>
                <a:lnTo>
                  <a:pt x="0" y="449414"/>
                </a:lnTo>
                <a:lnTo>
                  <a:pt x="1489" y="486274"/>
                </a:lnTo>
                <a:lnTo>
                  <a:pt x="13061" y="557416"/>
                </a:lnTo>
                <a:lnTo>
                  <a:pt x="35318" y="624351"/>
                </a:lnTo>
                <a:lnTo>
                  <a:pt x="67335" y="686152"/>
                </a:lnTo>
                <a:lnTo>
                  <a:pt x="108186" y="741896"/>
                </a:lnTo>
                <a:lnTo>
                  <a:pt x="156946" y="790656"/>
                </a:lnTo>
                <a:lnTo>
                  <a:pt x="212689" y="831507"/>
                </a:lnTo>
                <a:lnTo>
                  <a:pt x="274491" y="863523"/>
                </a:lnTo>
                <a:lnTo>
                  <a:pt x="341425" y="885780"/>
                </a:lnTo>
                <a:lnTo>
                  <a:pt x="412567" y="897352"/>
                </a:lnTo>
                <a:lnTo>
                  <a:pt x="449427" y="898842"/>
                </a:lnTo>
                <a:close/>
              </a:path>
            </a:pathLst>
          </a:custGeom>
          <a:ln w="12700">
            <a:solidFill>
              <a:srgbClr val="1439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75840" y="3731323"/>
            <a:ext cx="899160" cy="899160"/>
          </a:xfrm>
          <a:custGeom>
            <a:avLst/>
            <a:gdLst/>
            <a:ahLst/>
            <a:cxnLst/>
            <a:rect l="l" t="t" r="r" b="b"/>
            <a:pathLst>
              <a:path w="899159" h="899160">
                <a:moveTo>
                  <a:pt x="449427" y="0"/>
                </a:moveTo>
                <a:lnTo>
                  <a:pt x="376528" y="5882"/>
                </a:lnTo>
                <a:lnTo>
                  <a:pt x="307374" y="22912"/>
                </a:lnTo>
                <a:lnTo>
                  <a:pt x="242891" y="50164"/>
                </a:lnTo>
                <a:lnTo>
                  <a:pt x="184002" y="86714"/>
                </a:lnTo>
                <a:lnTo>
                  <a:pt x="131635" y="131635"/>
                </a:lnTo>
                <a:lnTo>
                  <a:pt x="86714" y="184002"/>
                </a:lnTo>
                <a:lnTo>
                  <a:pt x="50164" y="242891"/>
                </a:lnTo>
                <a:lnTo>
                  <a:pt x="22912" y="307374"/>
                </a:lnTo>
                <a:lnTo>
                  <a:pt x="5882" y="376528"/>
                </a:lnTo>
                <a:lnTo>
                  <a:pt x="0" y="449427"/>
                </a:lnTo>
                <a:lnTo>
                  <a:pt x="1489" y="486287"/>
                </a:lnTo>
                <a:lnTo>
                  <a:pt x="13061" y="557429"/>
                </a:lnTo>
                <a:lnTo>
                  <a:pt x="35318" y="624363"/>
                </a:lnTo>
                <a:lnTo>
                  <a:pt x="67335" y="686165"/>
                </a:lnTo>
                <a:lnTo>
                  <a:pt x="108186" y="741908"/>
                </a:lnTo>
                <a:lnTo>
                  <a:pt x="156946" y="790668"/>
                </a:lnTo>
                <a:lnTo>
                  <a:pt x="212689" y="831519"/>
                </a:lnTo>
                <a:lnTo>
                  <a:pt x="274491" y="863536"/>
                </a:lnTo>
                <a:lnTo>
                  <a:pt x="341425" y="885793"/>
                </a:lnTo>
                <a:lnTo>
                  <a:pt x="412567" y="897365"/>
                </a:lnTo>
                <a:lnTo>
                  <a:pt x="449427" y="898855"/>
                </a:lnTo>
                <a:lnTo>
                  <a:pt x="486287" y="897365"/>
                </a:lnTo>
                <a:lnTo>
                  <a:pt x="557429" y="885793"/>
                </a:lnTo>
                <a:lnTo>
                  <a:pt x="624363" y="863536"/>
                </a:lnTo>
                <a:lnTo>
                  <a:pt x="686165" y="831519"/>
                </a:lnTo>
                <a:lnTo>
                  <a:pt x="741908" y="790668"/>
                </a:lnTo>
                <a:lnTo>
                  <a:pt x="790668" y="741908"/>
                </a:lnTo>
                <a:lnTo>
                  <a:pt x="831519" y="686165"/>
                </a:lnTo>
                <a:lnTo>
                  <a:pt x="863536" y="624363"/>
                </a:lnTo>
                <a:lnTo>
                  <a:pt x="885793" y="557429"/>
                </a:lnTo>
                <a:lnTo>
                  <a:pt x="897365" y="486287"/>
                </a:lnTo>
                <a:lnTo>
                  <a:pt x="898855" y="449427"/>
                </a:lnTo>
                <a:lnTo>
                  <a:pt x="897365" y="412567"/>
                </a:lnTo>
                <a:lnTo>
                  <a:pt x="885793" y="341425"/>
                </a:lnTo>
                <a:lnTo>
                  <a:pt x="863536" y="274491"/>
                </a:lnTo>
                <a:lnTo>
                  <a:pt x="831519" y="212689"/>
                </a:lnTo>
                <a:lnTo>
                  <a:pt x="790668" y="156946"/>
                </a:lnTo>
                <a:lnTo>
                  <a:pt x="741908" y="108186"/>
                </a:lnTo>
                <a:lnTo>
                  <a:pt x="686165" y="67335"/>
                </a:lnTo>
                <a:lnTo>
                  <a:pt x="624363" y="35318"/>
                </a:lnTo>
                <a:lnTo>
                  <a:pt x="557429" y="13061"/>
                </a:lnTo>
                <a:lnTo>
                  <a:pt x="486287" y="1489"/>
                </a:lnTo>
                <a:lnTo>
                  <a:pt x="449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75840" y="3731323"/>
            <a:ext cx="898855" cy="8988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75840" y="3731323"/>
            <a:ext cx="899160" cy="899160"/>
          </a:xfrm>
          <a:custGeom>
            <a:avLst/>
            <a:gdLst/>
            <a:ahLst/>
            <a:cxnLst/>
            <a:rect l="l" t="t" r="r" b="b"/>
            <a:pathLst>
              <a:path w="899159" h="899160">
                <a:moveTo>
                  <a:pt x="449427" y="898855"/>
                </a:moveTo>
                <a:lnTo>
                  <a:pt x="522326" y="892972"/>
                </a:lnTo>
                <a:lnTo>
                  <a:pt x="591480" y="875942"/>
                </a:lnTo>
                <a:lnTo>
                  <a:pt x="655964" y="848690"/>
                </a:lnTo>
                <a:lnTo>
                  <a:pt x="714852" y="812140"/>
                </a:lnTo>
                <a:lnTo>
                  <a:pt x="767219" y="767219"/>
                </a:lnTo>
                <a:lnTo>
                  <a:pt x="812140" y="714852"/>
                </a:lnTo>
                <a:lnTo>
                  <a:pt x="848690" y="655964"/>
                </a:lnTo>
                <a:lnTo>
                  <a:pt x="875942" y="591480"/>
                </a:lnTo>
                <a:lnTo>
                  <a:pt x="892972" y="522326"/>
                </a:lnTo>
                <a:lnTo>
                  <a:pt x="898855" y="449427"/>
                </a:lnTo>
                <a:lnTo>
                  <a:pt x="897365" y="412567"/>
                </a:lnTo>
                <a:lnTo>
                  <a:pt x="885793" y="341425"/>
                </a:lnTo>
                <a:lnTo>
                  <a:pt x="863536" y="274491"/>
                </a:lnTo>
                <a:lnTo>
                  <a:pt x="831519" y="212689"/>
                </a:lnTo>
                <a:lnTo>
                  <a:pt x="790668" y="156946"/>
                </a:lnTo>
                <a:lnTo>
                  <a:pt x="741908" y="108186"/>
                </a:lnTo>
                <a:lnTo>
                  <a:pt x="686165" y="67335"/>
                </a:lnTo>
                <a:lnTo>
                  <a:pt x="624363" y="35318"/>
                </a:lnTo>
                <a:lnTo>
                  <a:pt x="557429" y="13061"/>
                </a:lnTo>
                <a:lnTo>
                  <a:pt x="486287" y="1489"/>
                </a:lnTo>
                <a:lnTo>
                  <a:pt x="449427" y="0"/>
                </a:lnTo>
                <a:lnTo>
                  <a:pt x="412567" y="1489"/>
                </a:lnTo>
                <a:lnTo>
                  <a:pt x="341425" y="13061"/>
                </a:lnTo>
                <a:lnTo>
                  <a:pt x="274491" y="35318"/>
                </a:lnTo>
                <a:lnTo>
                  <a:pt x="212689" y="67335"/>
                </a:lnTo>
                <a:lnTo>
                  <a:pt x="156946" y="108186"/>
                </a:lnTo>
                <a:lnTo>
                  <a:pt x="108186" y="156946"/>
                </a:lnTo>
                <a:lnTo>
                  <a:pt x="67335" y="212689"/>
                </a:lnTo>
                <a:lnTo>
                  <a:pt x="35318" y="274491"/>
                </a:lnTo>
                <a:lnTo>
                  <a:pt x="13061" y="341425"/>
                </a:lnTo>
                <a:lnTo>
                  <a:pt x="1489" y="412567"/>
                </a:lnTo>
                <a:lnTo>
                  <a:pt x="0" y="449427"/>
                </a:lnTo>
                <a:lnTo>
                  <a:pt x="1489" y="486287"/>
                </a:lnTo>
                <a:lnTo>
                  <a:pt x="13061" y="557429"/>
                </a:lnTo>
                <a:lnTo>
                  <a:pt x="35318" y="624363"/>
                </a:lnTo>
                <a:lnTo>
                  <a:pt x="67335" y="686165"/>
                </a:lnTo>
                <a:lnTo>
                  <a:pt x="108186" y="741908"/>
                </a:lnTo>
                <a:lnTo>
                  <a:pt x="156946" y="790668"/>
                </a:lnTo>
                <a:lnTo>
                  <a:pt x="212689" y="831519"/>
                </a:lnTo>
                <a:lnTo>
                  <a:pt x="274491" y="863536"/>
                </a:lnTo>
                <a:lnTo>
                  <a:pt x="341425" y="885793"/>
                </a:lnTo>
                <a:lnTo>
                  <a:pt x="412567" y="897365"/>
                </a:lnTo>
                <a:lnTo>
                  <a:pt x="449427" y="898855"/>
                </a:lnTo>
                <a:close/>
              </a:path>
            </a:pathLst>
          </a:custGeom>
          <a:ln w="12700">
            <a:solidFill>
              <a:srgbClr val="1439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92747" y="6230239"/>
            <a:ext cx="4041775" cy="798830"/>
          </a:xfrm>
          <a:custGeom>
            <a:avLst/>
            <a:gdLst/>
            <a:ahLst/>
            <a:cxnLst/>
            <a:rect l="l" t="t" r="r" b="b"/>
            <a:pathLst>
              <a:path w="4041775" h="798829">
                <a:moveTo>
                  <a:pt x="182857" y="0"/>
                </a:moveTo>
                <a:lnTo>
                  <a:pt x="133296" y="182"/>
                </a:lnTo>
                <a:lnTo>
                  <a:pt x="93611" y="1463"/>
                </a:lnTo>
                <a:lnTo>
                  <a:pt x="50200" y="7840"/>
                </a:lnTo>
                <a:lnTo>
                  <a:pt x="16642" y="30426"/>
                </a:lnTo>
                <a:lnTo>
                  <a:pt x="2834" y="77152"/>
                </a:lnTo>
                <a:lnTo>
                  <a:pt x="160" y="133319"/>
                </a:lnTo>
                <a:lnTo>
                  <a:pt x="0" y="156796"/>
                </a:lnTo>
                <a:lnTo>
                  <a:pt x="0" y="641525"/>
                </a:lnTo>
                <a:lnTo>
                  <a:pt x="594" y="686010"/>
                </a:lnTo>
                <a:lnTo>
                  <a:pt x="4914" y="735594"/>
                </a:lnTo>
                <a:lnTo>
                  <a:pt x="22837" y="775462"/>
                </a:lnTo>
                <a:lnTo>
                  <a:pt x="62704" y="793384"/>
                </a:lnTo>
                <a:lnTo>
                  <a:pt x="112288" y="797704"/>
                </a:lnTo>
                <a:lnTo>
                  <a:pt x="156773" y="798299"/>
                </a:lnTo>
                <a:lnTo>
                  <a:pt x="3884739" y="798299"/>
                </a:lnTo>
                <a:lnTo>
                  <a:pt x="3929225" y="797704"/>
                </a:lnTo>
                <a:lnTo>
                  <a:pt x="3978808" y="793384"/>
                </a:lnTo>
                <a:lnTo>
                  <a:pt x="4018676" y="775461"/>
                </a:lnTo>
                <a:lnTo>
                  <a:pt x="4036598" y="735594"/>
                </a:lnTo>
                <a:lnTo>
                  <a:pt x="4040919" y="686010"/>
                </a:lnTo>
                <a:lnTo>
                  <a:pt x="4041513" y="641525"/>
                </a:lnTo>
                <a:lnTo>
                  <a:pt x="4041513" y="156796"/>
                </a:lnTo>
                <a:lnTo>
                  <a:pt x="4040919" y="112311"/>
                </a:lnTo>
                <a:lnTo>
                  <a:pt x="4036598" y="62727"/>
                </a:lnTo>
                <a:lnTo>
                  <a:pt x="4018676" y="22860"/>
                </a:lnTo>
                <a:lnTo>
                  <a:pt x="3978808" y="4937"/>
                </a:lnTo>
                <a:lnTo>
                  <a:pt x="3929225" y="617"/>
                </a:lnTo>
                <a:lnTo>
                  <a:pt x="182857" y="0"/>
                </a:lnTo>
                <a:close/>
              </a:path>
            </a:pathLst>
          </a:custGeom>
          <a:solidFill>
            <a:srgbClr val="E1E1E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92724" y="6230239"/>
            <a:ext cx="4041775" cy="798830"/>
          </a:xfrm>
          <a:custGeom>
            <a:avLst/>
            <a:gdLst/>
            <a:ahLst/>
            <a:cxnLst/>
            <a:rect l="l" t="t" r="r" b="b"/>
            <a:pathLst>
              <a:path w="4041775" h="798829">
                <a:moveTo>
                  <a:pt x="182879" y="0"/>
                </a:moveTo>
                <a:lnTo>
                  <a:pt x="133319" y="182"/>
                </a:lnTo>
                <a:lnTo>
                  <a:pt x="93634" y="1463"/>
                </a:lnTo>
                <a:lnTo>
                  <a:pt x="50223" y="7840"/>
                </a:lnTo>
                <a:lnTo>
                  <a:pt x="16664" y="30426"/>
                </a:lnTo>
                <a:lnTo>
                  <a:pt x="2857" y="77152"/>
                </a:lnTo>
                <a:lnTo>
                  <a:pt x="182" y="133319"/>
                </a:lnTo>
                <a:lnTo>
                  <a:pt x="0" y="182880"/>
                </a:lnTo>
                <a:lnTo>
                  <a:pt x="0" y="615442"/>
                </a:lnTo>
                <a:lnTo>
                  <a:pt x="182" y="665002"/>
                </a:lnTo>
                <a:lnTo>
                  <a:pt x="1463" y="704687"/>
                </a:lnTo>
                <a:lnTo>
                  <a:pt x="7840" y="748098"/>
                </a:lnTo>
                <a:lnTo>
                  <a:pt x="30426" y="781657"/>
                </a:lnTo>
                <a:lnTo>
                  <a:pt x="77152" y="795464"/>
                </a:lnTo>
                <a:lnTo>
                  <a:pt x="133319" y="798139"/>
                </a:lnTo>
                <a:lnTo>
                  <a:pt x="182879" y="798322"/>
                </a:lnTo>
                <a:lnTo>
                  <a:pt x="3858679" y="798322"/>
                </a:lnTo>
                <a:lnTo>
                  <a:pt x="3908239" y="798139"/>
                </a:lnTo>
                <a:lnTo>
                  <a:pt x="3947924" y="796858"/>
                </a:lnTo>
                <a:lnTo>
                  <a:pt x="3991335" y="790481"/>
                </a:lnTo>
                <a:lnTo>
                  <a:pt x="4024894" y="767895"/>
                </a:lnTo>
                <a:lnTo>
                  <a:pt x="4038701" y="721169"/>
                </a:lnTo>
                <a:lnTo>
                  <a:pt x="4041376" y="665002"/>
                </a:lnTo>
                <a:lnTo>
                  <a:pt x="4041559" y="615442"/>
                </a:lnTo>
                <a:lnTo>
                  <a:pt x="4041559" y="182880"/>
                </a:lnTo>
                <a:lnTo>
                  <a:pt x="4041376" y="133319"/>
                </a:lnTo>
                <a:lnTo>
                  <a:pt x="4040096" y="93634"/>
                </a:lnTo>
                <a:lnTo>
                  <a:pt x="4033718" y="50223"/>
                </a:lnTo>
                <a:lnTo>
                  <a:pt x="4011132" y="16664"/>
                </a:lnTo>
                <a:lnTo>
                  <a:pt x="3964406" y="2857"/>
                </a:lnTo>
                <a:lnTo>
                  <a:pt x="3908239" y="182"/>
                </a:lnTo>
                <a:lnTo>
                  <a:pt x="3858679" y="0"/>
                </a:lnTo>
                <a:lnTo>
                  <a:pt x="182879" y="0"/>
                </a:lnTo>
                <a:close/>
              </a:path>
            </a:pathLst>
          </a:custGeom>
          <a:ln w="635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499062" y="816519"/>
            <a:ext cx="4023995" cy="6682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235" dirty="0">
                <a:solidFill>
                  <a:srgbClr val="005AA8"/>
                </a:solidFill>
                <a:latin typeface="Verdana"/>
                <a:cs typeface="Verdana"/>
              </a:rPr>
              <a:t>C</a:t>
            </a:r>
            <a:r>
              <a:rPr sz="1300" spc="-70" dirty="0">
                <a:solidFill>
                  <a:srgbClr val="005AA8"/>
                </a:solidFill>
                <a:latin typeface="Verdana"/>
                <a:cs typeface="Verdana"/>
              </a:rPr>
              <a:t> </a:t>
            </a:r>
            <a:r>
              <a:rPr sz="1400" b="1" spc="-150" dirty="0">
                <a:solidFill>
                  <a:srgbClr val="14397F"/>
                </a:solidFill>
                <a:latin typeface="Verdana"/>
                <a:cs typeface="Verdana"/>
              </a:rPr>
              <a:t>Foo</a:t>
            </a:r>
            <a:r>
              <a:rPr sz="1400" b="1" spc="-85" dirty="0">
                <a:solidFill>
                  <a:srgbClr val="14397F"/>
                </a:solidFill>
                <a:latin typeface="Verdana"/>
                <a:cs typeface="Verdana"/>
              </a:rPr>
              <a:t>t</a:t>
            </a:r>
            <a:r>
              <a:rPr sz="1400" b="1" spc="-95" dirty="0">
                <a:solidFill>
                  <a:srgbClr val="14397F"/>
                </a:solidFill>
                <a:latin typeface="Verdana"/>
                <a:cs typeface="Verdana"/>
              </a:rPr>
              <a:t> </a:t>
            </a:r>
            <a:r>
              <a:rPr sz="1400" b="1" spc="-170" dirty="0">
                <a:solidFill>
                  <a:srgbClr val="14397F"/>
                </a:solidFill>
                <a:latin typeface="Verdana"/>
                <a:cs typeface="Verdana"/>
              </a:rPr>
              <a:t>Problem</a:t>
            </a:r>
            <a:r>
              <a:rPr sz="1400" b="1" spc="-125" dirty="0">
                <a:solidFill>
                  <a:srgbClr val="14397F"/>
                </a:solidFill>
                <a:latin typeface="Verdana"/>
                <a:cs typeface="Verdana"/>
              </a:rPr>
              <a:t>s</a:t>
            </a:r>
            <a:r>
              <a:rPr sz="1400" b="1" spc="-95" dirty="0">
                <a:solidFill>
                  <a:srgbClr val="14397F"/>
                </a:solidFill>
                <a:latin typeface="Verdana"/>
                <a:cs typeface="Verdana"/>
              </a:rPr>
              <a:t> </a:t>
            </a:r>
            <a:r>
              <a:rPr sz="1400" b="1" spc="-170" dirty="0">
                <a:solidFill>
                  <a:srgbClr val="14397F"/>
                </a:solidFill>
                <a:latin typeface="Verdana"/>
                <a:cs typeface="Verdana"/>
              </a:rPr>
              <a:t>an</a:t>
            </a:r>
            <a:r>
              <a:rPr sz="1400" b="1" spc="-150" dirty="0">
                <a:solidFill>
                  <a:srgbClr val="14397F"/>
                </a:solidFill>
                <a:latin typeface="Verdana"/>
                <a:cs typeface="Verdana"/>
              </a:rPr>
              <a:t>d</a:t>
            </a:r>
            <a:r>
              <a:rPr sz="1400" b="1" spc="-95" dirty="0">
                <a:solidFill>
                  <a:srgbClr val="14397F"/>
                </a:solidFill>
                <a:latin typeface="Verdana"/>
                <a:cs typeface="Verdana"/>
              </a:rPr>
              <a:t> </a:t>
            </a:r>
            <a:r>
              <a:rPr sz="1400" b="1" spc="-155" dirty="0">
                <a:solidFill>
                  <a:srgbClr val="14397F"/>
                </a:solidFill>
                <a:latin typeface="Verdana"/>
                <a:cs typeface="Verdana"/>
              </a:rPr>
              <a:t>Amputations</a:t>
            </a:r>
            <a:endParaRPr sz="1400" dirty="0">
              <a:latin typeface="Verdana"/>
              <a:cs typeface="Verdana"/>
            </a:endParaRPr>
          </a:p>
          <a:p>
            <a:pPr marL="403225" marR="1194435" indent="-161925">
              <a:lnSpc>
                <a:spcPct val="102600"/>
              </a:lnSpc>
              <a:spcBef>
                <a:spcPts val="575"/>
              </a:spcBef>
              <a:buClr>
                <a:srgbClr val="14397F"/>
              </a:buClr>
              <a:buSzPct val="138461"/>
              <a:buFont typeface="Verdana"/>
              <a:buChar char="•"/>
              <a:tabLst>
                <a:tab pos="403860" algn="l"/>
              </a:tabLst>
            </a:pP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Chec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fee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ever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da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fo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cuts,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sores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re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spots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an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swelling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Call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provide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righ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awa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sor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 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foo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doe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no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star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hea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afte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fe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days.</a:t>
            </a:r>
            <a:endParaRPr sz="1300" dirty="0">
              <a:latin typeface="Tahoma"/>
              <a:cs typeface="Tahoma"/>
            </a:endParaRPr>
          </a:p>
          <a:p>
            <a:pPr marL="403225" marR="934085" indent="-161925">
              <a:lnSpc>
                <a:spcPct val="102600"/>
              </a:lnSpc>
              <a:spcBef>
                <a:spcPts val="795"/>
              </a:spcBef>
              <a:buClr>
                <a:srgbClr val="14397F"/>
              </a:buClr>
              <a:buSzPct val="138461"/>
              <a:buFont typeface="Verdana"/>
              <a:buChar char="•"/>
              <a:tabLst>
                <a:tab pos="403860" algn="l"/>
              </a:tabLst>
            </a:pP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Tak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shoe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an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sock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every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provide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visi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an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hav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fee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checked.</a:t>
            </a:r>
            <a:endParaRPr sz="1300" dirty="0">
              <a:latin typeface="Tahoma"/>
              <a:cs typeface="Tahoma"/>
            </a:endParaRPr>
          </a:p>
          <a:p>
            <a:pPr marL="12700" marR="33655">
              <a:lnSpc>
                <a:spcPct val="102600"/>
              </a:lnSpc>
              <a:spcBef>
                <a:spcPts val="800"/>
              </a:spcBef>
            </a:pP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Diabete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ca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lea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nerv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damage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whic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ma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caus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los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feelin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feet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result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cu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sor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ca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become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 infecte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befor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eve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notic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it.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spc="140" dirty="0">
                <a:solidFill>
                  <a:srgbClr val="005AA8"/>
                </a:solidFill>
                <a:latin typeface="Verdana"/>
                <a:cs typeface="Verdana"/>
              </a:rPr>
              <a:t>D</a:t>
            </a:r>
            <a:r>
              <a:rPr sz="1300" spc="-75" dirty="0">
                <a:solidFill>
                  <a:srgbClr val="005AA8"/>
                </a:solidFill>
                <a:latin typeface="Verdana"/>
                <a:cs typeface="Verdana"/>
              </a:rPr>
              <a:t> </a:t>
            </a:r>
            <a:r>
              <a:rPr sz="1400" b="1" spc="-160" dirty="0">
                <a:solidFill>
                  <a:srgbClr val="14397F"/>
                </a:solidFill>
                <a:latin typeface="Verdana"/>
                <a:cs typeface="Verdana"/>
              </a:rPr>
              <a:t>Kidne</a:t>
            </a:r>
            <a:r>
              <a:rPr sz="1400" b="1" spc="-140" dirty="0">
                <a:solidFill>
                  <a:srgbClr val="14397F"/>
                </a:solidFill>
                <a:latin typeface="Verdana"/>
                <a:cs typeface="Verdana"/>
              </a:rPr>
              <a:t>y</a:t>
            </a:r>
            <a:r>
              <a:rPr sz="1400" b="1" spc="-95" dirty="0">
                <a:solidFill>
                  <a:srgbClr val="14397F"/>
                </a:solidFill>
                <a:latin typeface="Verdana"/>
                <a:cs typeface="Verdana"/>
              </a:rPr>
              <a:t> </a:t>
            </a:r>
            <a:r>
              <a:rPr sz="1400" b="1" spc="-165" dirty="0">
                <a:solidFill>
                  <a:srgbClr val="14397F"/>
                </a:solidFill>
                <a:latin typeface="Verdana"/>
                <a:cs typeface="Verdana"/>
              </a:rPr>
              <a:t>Problems</a:t>
            </a:r>
            <a:endParaRPr sz="1400" dirty="0">
              <a:latin typeface="Verdana"/>
              <a:cs typeface="Verdana"/>
            </a:endParaRPr>
          </a:p>
          <a:p>
            <a:pPr marL="403225" marR="1083945" indent="-161925">
              <a:lnSpc>
                <a:spcPct val="102600"/>
              </a:lnSpc>
              <a:spcBef>
                <a:spcPts val="575"/>
              </a:spcBef>
              <a:buClr>
                <a:srgbClr val="14397F"/>
              </a:buClr>
              <a:buSzPct val="138461"/>
              <a:buFont typeface="Verdana"/>
              <a:buChar char="•"/>
              <a:tabLst>
                <a:tab pos="403860" algn="l"/>
              </a:tabLst>
            </a:pP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provide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shoul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chec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kidney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functio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onc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year.</a:t>
            </a:r>
            <a:endParaRPr sz="1300" dirty="0">
              <a:latin typeface="Tahoma"/>
              <a:cs typeface="Tahoma"/>
            </a:endParaRPr>
          </a:p>
          <a:p>
            <a:pPr marL="403225" indent="-161925">
              <a:lnSpc>
                <a:spcPct val="100000"/>
              </a:lnSpc>
              <a:spcBef>
                <a:spcPts val="835"/>
              </a:spcBef>
              <a:buClr>
                <a:srgbClr val="14397F"/>
              </a:buClr>
              <a:buSzPct val="138461"/>
              <a:buFont typeface="Verdana"/>
              <a:buChar char="•"/>
              <a:tabLst>
                <a:tab pos="403860" algn="l"/>
              </a:tabLst>
            </a:pP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Cal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provide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hav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any</a:t>
            </a:r>
            <a:endParaRPr sz="1300" dirty="0">
              <a:latin typeface="Tahoma"/>
              <a:cs typeface="Tahoma"/>
            </a:endParaRPr>
          </a:p>
          <a:p>
            <a:pPr marL="403225" marR="5080">
              <a:lnSpc>
                <a:spcPct val="102600"/>
              </a:lnSpc>
            </a:pP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symptom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kidne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disease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flui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buildup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poo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appetite,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upse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stomach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weakness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troubl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concentrating.</a:t>
            </a:r>
            <a:endParaRPr sz="1300" dirty="0">
              <a:latin typeface="Tahoma"/>
              <a:cs typeface="Tahoma"/>
            </a:endParaRPr>
          </a:p>
          <a:p>
            <a:pPr marL="12700" marR="56515">
              <a:lnSpc>
                <a:spcPct val="102600"/>
              </a:lnSpc>
              <a:spcBef>
                <a:spcPts val="1080"/>
              </a:spcBef>
            </a:pP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kidney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filte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wast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fro</a:t>
            </a:r>
            <a:r>
              <a:rPr sz="1300" spc="-13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bloo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an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pas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into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urine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Diabete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ma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overwor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kidneys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Ove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tim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kidney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ma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sto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filtering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an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wast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ca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buil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your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blood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Thi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know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kidne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failure.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550" dirty="0">
              <a:latin typeface="Times New Roman"/>
              <a:cs typeface="Times New Roman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STILLWATER </a:t>
            </a:r>
            <a:r>
              <a:rPr lang="en-US" sz="28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FAMILY</a:t>
            </a:r>
            <a:r>
              <a:rPr lang="en-US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CENTER</a:t>
            </a: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100" dirty="0">
              <a:latin typeface="Calibri"/>
              <a:cs typeface="Calibri"/>
            </a:endParaRPr>
          </a:p>
          <a:p>
            <a:pPr marR="19050" algn="r">
              <a:lnSpc>
                <a:spcPct val="100000"/>
              </a:lnSpc>
              <a:spcBef>
                <a:spcPts val="540"/>
              </a:spcBef>
            </a:pPr>
            <a:endParaRPr sz="105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7772400"/>
                </a:move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14397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5743" y="420370"/>
            <a:ext cx="4927600" cy="7352030"/>
          </a:xfrm>
          <a:custGeom>
            <a:avLst/>
            <a:gdLst/>
            <a:ahLst/>
            <a:cxnLst/>
            <a:rect l="l" t="t" r="r" b="b"/>
            <a:pathLst>
              <a:path w="4927600" h="7352030">
                <a:moveTo>
                  <a:pt x="4899736" y="0"/>
                </a:moveTo>
                <a:lnTo>
                  <a:pt x="182262" y="0"/>
                </a:lnTo>
                <a:lnTo>
                  <a:pt x="143384" y="4260"/>
                </a:lnTo>
                <a:lnTo>
                  <a:pt x="106611" y="16590"/>
                </a:lnTo>
                <a:lnTo>
                  <a:pt x="73157" y="36498"/>
                </a:lnTo>
                <a:lnTo>
                  <a:pt x="44363" y="63378"/>
                </a:lnTo>
                <a:lnTo>
                  <a:pt x="22201" y="95465"/>
                </a:lnTo>
                <a:lnTo>
                  <a:pt x="7400" y="131329"/>
                </a:lnTo>
                <a:lnTo>
                  <a:pt x="472" y="169730"/>
                </a:lnTo>
                <a:lnTo>
                  <a:pt x="0" y="182879"/>
                </a:lnTo>
                <a:lnTo>
                  <a:pt x="0" y="7352028"/>
                </a:lnTo>
                <a:lnTo>
                  <a:pt x="4919667" y="7352028"/>
                </a:lnTo>
                <a:lnTo>
                  <a:pt x="4920358" y="7148937"/>
                </a:lnTo>
                <a:lnTo>
                  <a:pt x="4921407" y="6819748"/>
                </a:lnTo>
                <a:lnTo>
                  <a:pt x="4922574" y="6422056"/>
                </a:lnTo>
                <a:lnTo>
                  <a:pt x="4923781" y="5967279"/>
                </a:lnTo>
                <a:lnTo>
                  <a:pt x="4924946" y="5466834"/>
                </a:lnTo>
                <a:lnTo>
                  <a:pt x="4925990" y="4932139"/>
                </a:lnTo>
                <a:lnTo>
                  <a:pt x="4926831" y="4374609"/>
                </a:lnTo>
                <a:lnTo>
                  <a:pt x="4927390" y="3805662"/>
                </a:lnTo>
                <a:lnTo>
                  <a:pt x="4927586" y="3236716"/>
                </a:lnTo>
                <a:lnTo>
                  <a:pt x="4927338" y="2679186"/>
                </a:lnTo>
                <a:lnTo>
                  <a:pt x="4926566" y="2144491"/>
                </a:lnTo>
                <a:lnTo>
                  <a:pt x="4925189" y="1644046"/>
                </a:lnTo>
                <a:lnTo>
                  <a:pt x="4923128" y="1189269"/>
                </a:lnTo>
                <a:lnTo>
                  <a:pt x="4920302" y="791577"/>
                </a:lnTo>
                <a:lnTo>
                  <a:pt x="4916630" y="462388"/>
                </a:lnTo>
                <a:lnTo>
                  <a:pt x="4912032" y="213117"/>
                </a:lnTo>
                <a:lnTo>
                  <a:pt x="4906427" y="55182"/>
                </a:lnTo>
                <a:lnTo>
                  <a:pt x="4899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5543" y="427012"/>
            <a:ext cx="4213860" cy="0"/>
          </a:xfrm>
          <a:custGeom>
            <a:avLst/>
            <a:gdLst/>
            <a:ahLst/>
            <a:cxnLst/>
            <a:rect l="l" t="t" r="r" b="b"/>
            <a:pathLst>
              <a:path w="4213860">
                <a:moveTo>
                  <a:pt x="0" y="0"/>
                </a:moveTo>
                <a:lnTo>
                  <a:pt x="4213656" y="0"/>
                </a:lnTo>
              </a:path>
            </a:pathLst>
          </a:custGeom>
          <a:ln w="63500">
            <a:solidFill>
              <a:srgbClr val="7590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8250" y="262928"/>
            <a:ext cx="906144" cy="906144"/>
          </a:xfrm>
          <a:custGeom>
            <a:avLst/>
            <a:gdLst/>
            <a:ahLst/>
            <a:cxnLst/>
            <a:rect l="l" t="t" r="r" b="b"/>
            <a:pathLst>
              <a:path w="906144" h="906144">
                <a:moveTo>
                  <a:pt x="453059" y="0"/>
                </a:moveTo>
                <a:lnTo>
                  <a:pt x="379571" y="5929"/>
                </a:lnTo>
                <a:lnTo>
                  <a:pt x="309858" y="23097"/>
                </a:lnTo>
                <a:lnTo>
                  <a:pt x="244853" y="50570"/>
                </a:lnTo>
                <a:lnTo>
                  <a:pt x="185489" y="87415"/>
                </a:lnTo>
                <a:lnTo>
                  <a:pt x="132699" y="132700"/>
                </a:lnTo>
                <a:lnTo>
                  <a:pt x="87415" y="185492"/>
                </a:lnTo>
                <a:lnTo>
                  <a:pt x="50570" y="244858"/>
                </a:lnTo>
                <a:lnTo>
                  <a:pt x="23097" y="309865"/>
                </a:lnTo>
                <a:lnTo>
                  <a:pt x="5929" y="379581"/>
                </a:lnTo>
                <a:lnTo>
                  <a:pt x="0" y="453072"/>
                </a:lnTo>
                <a:lnTo>
                  <a:pt x="1501" y="490230"/>
                </a:lnTo>
                <a:lnTo>
                  <a:pt x="13167" y="561947"/>
                </a:lnTo>
                <a:lnTo>
                  <a:pt x="35604" y="629422"/>
                </a:lnTo>
                <a:lnTo>
                  <a:pt x="67879" y="691723"/>
                </a:lnTo>
                <a:lnTo>
                  <a:pt x="109060" y="747917"/>
                </a:lnTo>
                <a:lnTo>
                  <a:pt x="158214" y="797071"/>
                </a:lnTo>
                <a:lnTo>
                  <a:pt x="214408" y="838252"/>
                </a:lnTo>
                <a:lnTo>
                  <a:pt x="276709" y="870528"/>
                </a:lnTo>
                <a:lnTo>
                  <a:pt x="344185" y="892965"/>
                </a:lnTo>
                <a:lnTo>
                  <a:pt x="415902" y="904630"/>
                </a:lnTo>
                <a:lnTo>
                  <a:pt x="453059" y="906132"/>
                </a:lnTo>
                <a:lnTo>
                  <a:pt x="490217" y="904630"/>
                </a:lnTo>
                <a:lnTo>
                  <a:pt x="561934" y="892965"/>
                </a:lnTo>
                <a:lnTo>
                  <a:pt x="629410" y="870528"/>
                </a:lnTo>
                <a:lnTo>
                  <a:pt x="691711" y="838252"/>
                </a:lnTo>
                <a:lnTo>
                  <a:pt x="747905" y="797071"/>
                </a:lnTo>
                <a:lnTo>
                  <a:pt x="797059" y="747917"/>
                </a:lnTo>
                <a:lnTo>
                  <a:pt x="838240" y="691723"/>
                </a:lnTo>
                <a:lnTo>
                  <a:pt x="870515" y="629422"/>
                </a:lnTo>
                <a:lnTo>
                  <a:pt x="892952" y="561947"/>
                </a:lnTo>
                <a:lnTo>
                  <a:pt x="904617" y="490230"/>
                </a:lnTo>
                <a:lnTo>
                  <a:pt x="906119" y="453072"/>
                </a:lnTo>
                <a:lnTo>
                  <a:pt x="904617" y="415913"/>
                </a:lnTo>
                <a:lnTo>
                  <a:pt x="892952" y="344192"/>
                </a:lnTo>
                <a:lnTo>
                  <a:pt x="870515" y="276714"/>
                </a:lnTo>
                <a:lnTo>
                  <a:pt x="838240" y="214411"/>
                </a:lnTo>
                <a:lnTo>
                  <a:pt x="797059" y="158216"/>
                </a:lnTo>
                <a:lnTo>
                  <a:pt x="747905" y="109061"/>
                </a:lnTo>
                <a:lnTo>
                  <a:pt x="691711" y="67879"/>
                </a:lnTo>
                <a:lnTo>
                  <a:pt x="629410" y="35604"/>
                </a:lnTo>
                <a:lnTo>
                  <a:pt x="561934" y="13167"/>
                </a:lnTo>
                <a:lnTo>
                  <a:pt x="490217" y="1501"/>
                </a:lnTo>
                <a:lnTo>
                  <a:pt x="453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077" y="317474"/>
            <a:ext cx="799871" cy="7998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5077" y="317474"/>
            <a:ext cx="800100" cy="800100"/>
          </a:xfrm>
          <a:custGeom>
            <a:avLst/>
            <a:gdLst/>
            <a:ahLst/>
            <a:cxnLst/>
            <a:rect l="l" t="t" r="r" b="b"/>
            <a:pathLst>
              <a:path w="800100" h="800100">
                <a:moveTo>
                  <a:pt x="399935" y="799858"/>
                </a:moveTo>
                <a:lnTo>
                  <a:pt x="464807" y="794624"/>
                </a:lnTo>
                <a:lnTo>
                  <a:pt x="526346" y="779469"/>
                </a:lnTo>
                <a:lnTo>
                  <a:pt x="583729" y="755218"/>
                </a:lnTo>
                <a:lnTo>
                  <a:pt x="636132" y="722695"/>
                </a:lnTo>
                <a:lnTo>
                  <a:pt x="682732" y="682721"/>
                </a:lnTo>
                <a:lnTo>
                  <a:pt x="722707" y="636122"/>
                </a:lnTo>
                <a:lnTo>
                  <a:pt x="755231" y="583720"/>
                </a:lnTo>
                <a:lnTo>
                  <a:pt x="779482" y="526340"/>
                </a:lnTo>
                <a:lnTo>
                  <a:pt x="794636" y="464803"/>
                </a:lnTo>
                <a:lnTo>
                  <a:pt x="799871" y="399935"/>
                </a:lnTo>
                <a:lnTo>
                  <a:pt x="798545" y="367134"/>
                </a:lnTo>
                <a:lnTo>
                  <a:pt x="788248" y="303826"/>
                </a:lnTo>
                <a:lnTo>
                  <a:pt x="768442" y="244262"/>
                </a:lnTo>
                <a:lnTo>
                  <a:pt x="739951" y="189266"/>
                </a:lnTo>
                <a:lnTo>
                  <a:pt x="703599" y="139661"/>
                </a:lnTo>
                <a:lnTo>
                  <a:pt x="660209" y="96271"/>
                </a:lnTo>
                <a:lnTo>
                  <a:pt x="610604" y="59919"/>
                </a:lnTo>
                <a:lnTo>
                  <a:pt x="555608" y="31428"/>
                </a:lnTo>
                <a:lnTo>
                  <a:pt x="496044" y="11623"/>
                </a:lnTo>
                <a:lnTo>
                  <a:pt x="432736" y="1325"/>
                </a:lnTo>
                <a:lnTo>
                  <a:pt x="399935" y="0"/>
                </a:lnTo>
                <a:lnTo>
                  <a:pt x="367134" y="1325"/>
                </a:lnTo>
                <a:lnTo>
                  <a:pt x="303826" y="11623"/>
                </a:lnTo>
                <a:lnTo>
                  <a:pt x="244262" y="31428"/>
                </a:lnTo>
                <a:lnTo>
                  <a:pt x="189266" y="59919"/>
                </a:lnTo>
                <a:lnTo>
                  <a:pt x="139661" y="96271"/>
                </a:lnTo>
                <a:lnTo>
                  <a:pt x="96271" y="139661"/>
                </a:lnTo>
                <a:lnTo>
                  <a:pt x="59919" y="189266"/>
                </a:lnTo>
                <a:lnTo>
                  <a:pt x="31428" y="244262"/>
                </a:lnTo>
                <a:lnTo>
                  <a:pt x="11623" y="303826"/>
                </a:lnTo>
                <a:lnTo>
                  <a:pt x="1325" y="367134"/>
                </a:lnTo>
                <a:lnTo>
                  <a:pt x="0" y="399935"/>
                </a:lnTo>
                <a:lnTo>
                  <a:pt x="1325" y="432734"/>
                </a:lnTo>
                <a:lnTo>
                  <a:pt x="11623" y="496039"/>
                </a:lnTo>
                <a:lnTo>
                  <a:pt x="31428" y="555601"/>
                </a:lnTo>
                <a:lnTo>
                  <a:pt x="59919" y="610595"/>
                </a:lnTo>
                <a:lnTo>
                  <a:pt x="96271" y="660198"/>
                </a:lnTo>
                <a:lnTo>
                  <a:pt x="139661" y="703588"/>
                </a:lnTo>
                <a:lnTo>
                  <a:pt x="189266" y="739939"/>
                </a:lnTo>
                <a:lnTo>
                  <a:pt x="244262" y="768429"/>
                </a:lnTo>
                <a:lnTo>
                  <a:pt x="303826" y="788235"/>
                </a:lnTo>
                <a:lnTo>
                  <a:pt x="367134" y="798532"/>
                </a:lnTo>
                <a:lnTo>
                  <a:pt x="399935" y="799858"/>
                </a:lnTo>
                <a:close/>
              </a:path>
            </a:pathLst>
          </a:custGeom>
          <a:ln w="34924">
            <a:solidFill>
              <a:srgbClr val="7590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2920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7772400"/>
                </a:move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7590C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19471" y="457349"/>
            <a:ext cx="4919345" cy="7315200"/>
          </a:xfrm>
          <a:custGeom>
            <a:avLst/>
            <a:gdLst/>
            <a:ahLst/>
            <a:cxnLst/>
            <a:rect l="l" t="t" r="r" b="b"/>
            <a:pathLst>
              <a:path w="4919345" h="7315200">
                <a:moveTo>
                  <a:pt x="4714093" y="0"/>
                </a:moveTo>
                <a:lnTo>
                  <a:pt x="0" y="1412"/>
                </a:lnTo>
                <a:lnTo>
                  <a:pt x="0" y="7315050"/>
                </a:lnTo>
                <a:lnTo>
                  <a:pt x="4918798" y="7315050"/>
                </a:lnTo>
                <a:lnTo>
                  <a:pt x="4918798" y="181752"/>
                </a:lnTo>
                <a:lnTo>
                  <a:pt x="4918421" y="155826"/>
                </a:lnTo>
                <a:lnTo>
                  <a:pt x="4917061" y="111609"/>
                </a:lnTo>
                <a:lnTo>
                  <a:pt x="4910827" y="62326"/>
                </a:lnTo>
                <a:lnTo>
                  <a:pt x="4887175" y="22699"/>
                </a:lnTo>
                <a:lnTo>
                  <a:pt x="4851676" y="7770"/>
                </a:lnTo>
                <a:lnTo>
                  <a:pt x="4795591" y="1431"/>
                </a:lnTo>
                <a:lnTo>
                  <a:pt x="4744380" y="159"/>
                </a:lnTo>
                <a:lnTo>
                  <a:pt x="4714093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29200" y="390499"/>
            <a:ext cx="4777740" cy="0"/>
          </a:xfrm>
          <a:custGeom>
            <a:avLst/>
            <a:gdLst/>
            <a:ahLst/>
            <a:cxnLst/>
            <a:rect l="l" t="t" r="r" b="b"/>
            <a:pathLst>
              <a:path w="4777740">
                <a:moveTo>
                  <a:pt x="0" y="0"/>
                </a:moveTo>
                <a:lnTo>
                  <a:pt x="4777613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1433" y="4429162"/>
            <a:ext cx="3900170" cy="0"/>
          </a:xfrm>
          <a:custGeom>
            <a:avLst/>
            <a:gdLst/>
            <a:ahLst/>
            <a:cxnLst/>
            <a:rect l="l" t="t" r="r" b="b"/>
            <a:pathLst>
              <a:path w="3900170">
                <a:moveTo>
                  <a:pt x="0" y="0"/>
                </a:moveTo>
                <a:lnTo>
                  <a:pt x="3900081" y="0"/>
                </a:lnTo>
              </a:path>
            </a:pathLst>
          </a:custGeom>
          <a:ln w="16510">
            <a:solidFill>
              <a:srgbClr val="14397F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1751" y="44291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6510">
            <a:solidFill>
              <a:srgbClr val="1439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76356" y="44291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6510">
            <a:solidFill>
              <a:srgbClr val="1439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0491" y="6607175"/>
            <a:ext cx="3986529" cy="430887"/>
          </a:xfrm>
          <a:custGeom>
            <a:avLst/>
            <a:gdLst/>
            <a:ahLst/>
            <a:cxnLst/>
            <a:rect l="l" t="t" r="r" b="b"/>
            <a:pathLst>
              <a:path w="3986529" h="758825">
                <a:moveTo>
                  <a:pt x="182857" y="0"/>
                </a:moveTo>
                <a:lnTo>
                  <a:pt x="133296" y="182"/>
                </a:lnTo>
                <a:lnTo>
                  <a:pt x="93611" y="1463"/>
                </a:lnTo>
                <a:lnTo>
                  <a:pt x="50200" y="7840"/>
                </a:lnTo>
                <a:lnTo>
                  <a:pt x="16642" y="30426"/>
                </a:lnTo>
                <a:lnTo>
                  <a:pt x="2834" y="77152"/>
                </a:lnTo>
                <a:lnTo>
                  <a:pt x="160" y="133319"/>
                </a:lnTo>
                <a:lnTo>
                  <a:pt x="0" y="156796"/>
                </a:lnTo>
                <a:lnTo>
                  <a:pt x="0" y="601901"/>
                </a:lnTo>
                <a:lnTo>
                  <a:pt x="594" y="646386"/>
                </a:lnTo>
                <a:lnTo>
                  <a:pt x="4914" y="695970"/>
                </a:lnTo>
                <a:lnTo>
                  <a:pt x="22837" y="735838"/>
                </a:lnTo>
                <a:lnTo>
                  <a:pt x="62704" y="753760"/>
                </a:lnTo>
                <a:lnTo>
                  <a:pt x="112288" y="758080"/>
                </a:lnTo>
                <a:lnTo>
                  <a:pt x="156773" y="758675"/>
                </a:lnTo>
                <a:lnTo>
                  <a:pt x="3829583" y="758675"/>
                </a:lnTo>
                <a:lnTo>
                  <a:pt x="3874068" y="758080"/>
                </a:lnTo>
                <a:lnTo>
                  <a:pt x="3923652" y="753760"/>
                </a:lnTo>
                <a:lnTo>
                  <a:pt x="3963520" y="735838"/>
                </a:lnTo>
                <a:lnTo>
                  <a:pt x="3981442" y="695970"/>
                </a:lnTo>
                <a:lnTo>
                  <a:pt x="3985762" y="646386"/>
                </a:lnTo>
                <a:lnTo>
                  <a:pt x="3986357" y="601901"/>
                </a:lnTo>
                <a:lnTo>
                  <a:pt x="3986357" y="156796"/>
                </a:lnTo>
                <a:lnTo>
                  <a:pt x="3985762" y="112311"/>
                </a:lnTo>
                <a:lnTo>
                  <a:pt x="3981442" y="62727"/>
                </a:lnTo>
                <a:lnTo>
                  <a:pt x="3963520" y="22860"/>
                </a:lnTo>
                <a:lnTo>
                  <a:pt x="3923652" y="4937"/>
                </a:lnTo>
                <a:lnTo>
                  <a:pt x="3874068" y="617"/>
                </a:lnTo>
                <a:lnTo>
                  <a:pt x="182857" y="0"/>
                </a:lnTo>
                <a:close/>
              </a:path>
            </a:pathLst>
          </a:custGeom>
          <a:solidFill>
            <a:srgbClr val="E1E1ED"/>
          </a:solidFill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STILLWATER </a:t>
            </a:r>
            <a:r>
              <a:rPr lang="en-US" sz="280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FAMILY</a:t>
            </a:r>
            <a:r>
              <a:rPr lang="en-US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CENTER</a:t>
            </a:r>
            <a:endParaRPr lang="en-US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00468" y="6607175"/>
            <a:ext cx="3986529" cy="758825"/>
          </a:xfrm>
          <a:custGeom>
            <a:avLst/>
            <a:gdLst/>
            <a:ahLst/>
            <a:cxnLst/>
            <a:rect l="l" t="t" r="r" b="b"/>
            <a:pathLst>
              <a:path w="3986529" h="758825">
                <a:moveTo>
                  <a:pt x="182879" y="0"/>
                </a:moveTo>
                <a:lnTo>
                  <a:pt x="133319" y="182"/>
                </a:lnTo>
                <a:lnTo>
                  <a:pt x="93634" y="1463"/>
                </a:lnTo>
                <a:lnTo>
                  <a:pt x="50223" y="7840"/>
                </a:lnTo>
                <a:lnTo>
                  <a:pt x="16664" y="30426"/>
                </a:lnTo>
                <a:lnTo>
                  <a:pt x="2857" y="77152"/>
                </a:lnTo>
                <a:lnTo>
                  <a:pt x="182" y="133319"/>
                </a:lnTo>
                <a:lnTo>
                  <a:pt x="0" y="182880"/>
                </a:lnTo>
                <a:lnTo>
                  <a:pt x="0" y="575818"/>
                </a:lnTo>
                <a:lnTo>
                  <a:pt x="182" y="625378"/>
                </a:lnTo>
                <a:lnTo>
                  <a:pt x="1463" y="665063"/>
                </a:lnTo>
                <a:lnTo>
                  <a:pt x="7840" y="708474"/>
                </a:lnTo>
                <a:lnTo>
                  <a:pt x="30426" y="742033"/>
                </a:lnTo>
                <a:lnTo>
                  <a:pt x="77152" y="755840"/>
                </a:lnTo>
                <a:lnTo>
                  <a:pt x="133319" y="758515"/>
                </a:lnTo>
                <a:lnTo>
                  <a:pt x="182879" y="758698"/>
                </a:lnTo>
                <a:lnTo>
                  <a:pt x="3803522" y="758698"/>
                </a:lnTo>
                <a:lnTo>
                  <a:pt x="3853083" y="758515"/>
                </a:lnTo>
                <a:lnTo>
                  <a:pt x="3892768" y="757234"/>
                </a:lnTo>
                <a:lnTo>
                  <a:pt x="3936179" y="750857"/>
                </a:lnTo>
                <a:lnTo>
                  <a:pt x="3969738" y="728271"/>
                </a:lnTo>
                <a:lnTo>
                  <a:pt x="3983545" y="681545"/>
                </a:lnTo>
                <a:lnTo>
                  <a:pt x="3986220" y="625378"/>
                </a:lnTo>
                <a:lnTo>
                  <a:pt x="3986403" y="575818"/>
                </a:lnTo>
                <a:lnTo>
                  <a:pt x="3986403" y="182880"/>
                </a:lnTo>
                <a:lnTo>
                  <a:pt x="3986220" y="133319"/>
                </a:lnTo>
                <a:lnTo>
                  <a:pt x="3984939" y="93634"/>
                </a:lnTo>
                <a:lnTo>
                  <a:pt x="3978562" y="50223"/>
                </a:lnTo>
                <a:lnTo>
                  <a:pt x="3955976" y="16664"/>
                </a:lnTo>
                <a:lnTo>
                  <a:pt x="3909250" y="2857"/>
                </a:lnTo>
                <a:lnTo>
                  <a:pt x="3853083" y="182"/>
                </a:lnTo>
                <a:lnTo>
                  <a:pt x="3803522" y="0"/>
                </a:lnTo>
                <a:lnTo>
                  <a:pt x="182879" y="0"/>
                </a:lnTo>
                <a:close/>
              </a:path>
            </a:pathLst>
          </a:custGeom>
          <a:ln w="6350">
            <a:solidFill>
              <a:srgbClr val="1439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95795" y="4602531"/>
            <a:ext cx="4345813" cy="240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670" marR="5080">
              <a:lnSpc>
                <a:spcPct val="102600"/>
              </a:lnSpc>
            </a:pPr>
            <a:r>
              <a:rPr sz="1300" b="1" i="1" spc="-40" dirty="0">
                <a:solidFill>
                  <a:srgbClr val="005AA8"/>
                </a:solidFill>
                <a:latin typeface="Calibri"/>
                <a:cs typeface="Calibri"/>
              </a:rPr>
              <a:t>I</a:t>
            </a:r>
            <a:r>
              <a:rPr sz="1300" b="1" i="1" spc="-25" dirty="0">
                <a:solidFill>
                  <a:srgbClr val="005AA8"/>
                </a:solidFill>
                <a:latin typeface="Calibri"/>
                <a:cs typeface="Calibri"/>
              </a:rPr>
              <a:t>f</a:t>
            </a:r>
            <a:r>
              <a:rPr sz="1300" b="1" i="1" spc="-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60" dirty="0">
                <a:solidFill>
                  <a:srgbClr val="005AA8"/>
                </a:solidFill>
                <a:latin typeface="Calibri"/>
                <a:cs typeface="Calibri"/>
              </a:rPr>
              <a:t>yo</a:t>
            </a:r>
            <a:r>
              <a:rPr sz="1300" b="1" i="1" spc="-45" dirty="0">
                <a:solidFill>
                  <a:srgbClr val="005AA8"/>
                </a:solidFill>
                <a:latin typeface="Calibri"/>
                <a:cs typeface="Calibri"/>
              </a:rPr>
              <a:t>u</a:t>
            </a:r>
            <a:r>
              <a:rPr sz="1300" b="1" i="1" spc="-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50" dirty="0">
                <a:solidFill>
                  <a:srgbClr val="005AA8"/>
                </a:solidFill>
                <a:latin typeface="Calibri"/>
                <a:cs typeface="Calibri"/>
              </a:rPr>
              <a:t>hav</a:t>
            </a:r>
            <a:r>
              <a:rPr sz="1300" b="1" i="1" spc="-30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1300" b="1" i="1" spc="-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50" dirty="0">
                <a:solidFill>
                  <a:srgbClr val="005AA8"/>
                </a:solidFill>
                <a:latin typeface="Calibri"/>
                <a:cs typeface="Calibri"/>
              </a:rPr>
              <a:t>troubl</a:t>
            </a:r>
            <a:r>
              <a:rPr sz="1300" b="1" i="1" spc="-35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1300" b="1" i="1" spc="-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45" dirty="0">
                <a:solidFill>
                  <a:srgbClr val="005AA8"/>
                </a:solidFill>
                <a:latin typeface="Calibri"/>
                <a:cs typeface="Calibri"/>
              </a:rPr>
              <a:t>understandin</a:t>
            </a:r>
            <a:r>
              <a:rPr sz="1300" b="1" i="1" spc="-30" dirty="0">
                <a:solidFill>
                  <a:srgbClr val="005AA8"/>
                </a:solidFill>
                <a:latin typeface="Calibri"/>
                <a:cs typeface="Calibri"/>
              </a:rPr>
              <a:t>g</a:t>
            </a:r>
            <a:r>
              <a:rPr sz="1300" b="1" i="1" spc="-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005AA8"/>
                </a:solidFill>
                <a:latin typeface="Calibri"/>
                <a:cs typeface="Calibri"/>
              </a:rPr>
              <a:t>o</a:t>
            </a:r>
            <a:r>
              <a:rPr sz="1300" b="1" i="1" spc="-30" dirty="0">
                <a:solidFill>
                  <a:srgbClr val="005AA8"/>
                </a:solidFill>
                <a:latin typeface="Calibri"/>
                <a:cs typeface="Calibri"/>
              </a:rPr>
              <a:t>r</a:t>
            </a:r>
            <a:r>
              <a:rPr sz="1300" b="1" i="1" spc="-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55" dirty="0">
                <a:solidFill>
                  <a:srgbClr val="005AA8"/>
                </a:solidFill>
                <a:latin typeface="Calibri"/>
                <a:cs typeface="Calibri"/>
              </a:rPr>
              <a:t>rememberin</a:t>
            </a:r>
            <a:r>
              <a:rPr sz="1300" b="1" i="1" spc="-35" dirty="0">
                <a:solidFill>
                  <a:srgbClr val="005AA8"/>
                </a:solidFill>
                <a:latin typeface="Calibri"/>
                <a:cs typeface="Calibri"/>
              </a:rPr>
              <a:t>g</a:t>
            </a:r>
            <a:r>
              <a:rPr sz="1300" b="1" i="1" spc="-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60" dirty="0">
                <a:solidFill>
                  <a:srgbClr val="005AA8"/>
                </a:solidFill>
                <a:latin typeface="Calibri"/>
                <a:cs typeface="Calibri"/>
              </a:rPr>
              <a:t>wha</a:t>
            </a:r>
            <a:r>
              <a:rPr sz="1300" b="1" i="1" spc="-25" dirty="0">
                <a:solidFill>
                  <a:srgbClr val="005AA8"/>
                </a:solidFill>
                <a:latin typeface="Calibri"/>
                <a:cs typeface="Calibri"/>
              </a:rPr>
              <a:t>t</a:t>
            </a:r>
            <a:r>
              <a:rPr sz="1300" b="1" i="1" spc="-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60" dirty="0">
                <a:solidFill>
                  <a:srgbClr val="005AA8"/>
                </a:solidFill>
                <a:latin typeface="Calibri"/>
                <a:cs typeface="Calibri"/>
              </a:rPr>
              <a:t>your</a:t>
            </a:r>
            <a:r>
              <a:rPr sz="1300" b="1" i="1" spc="-4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45" dirty="0">
                <a:solidFill>
                  <a:srgbClr val="005AA8"/>
                </a:solidFill>
                <a:latin typeface="Calibri"/>
                <a:cs typeface="Calibri"/>
              </a:rPr>
              <a:t>provide</a:t>
            </a:r>
            <a:r>
              <a:rPr sz="1300" b="1" i="1" spc="-20" dirty="0">
                <a:solidFill>
                  <a:srgbClr val="005AA8"/>
                </a:solidFill>
                <a:latin typeface="Calibri"/>
                <a:cs typeface="Calibri"/>
              </a:rPr>
              <a:t>r </a:t>
            </a:r>
            <a:r>
              <a:rPr sz="1300" b="1" i="1" spc="-30" dirty="0">
                <a:solidFill>
                  <a:srgbClr val="005AA8"/>
                </a:solidFill>
                <a:latin typeface="Calibri"/>
                <a:cs typeface="Calibri"/>
              </a:rPr>
              <a:t>says:</a:t>
            </a:r>
            <a:endParaRPr sz="1300" dirty="0">
              <a:latin typeface="Calibri"/>
              <a:cs typeface="Calibri"/>
            </a:endParaRPr>
          </a:p>
          <a:p>
            <a:pPr marL="544830" marR="473709" indent="-162560">
              <a:lnSpc>
                <a:spcPct val="102600"/>
              </a:lnSpc>
              <a:spcBef>
                <a:spcPts val="795"/>
              </a:spcBef>
              <a:buClr>
                <a:srgbClr val="14397F"/>
              </a:buClr>
              <a:buSzPct val="138461"/>
              <a:buFont typeface="Verdana"/>
              <a:buChar char="•"/>
              <a:tabLst>
                <a:tab pos="545465" algn="l"/>
              </a:tabLst>
            </a:pP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Ask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your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provider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repeat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anything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don’t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 understand.</a:t>
            </a:r>
            <a:endParaRPr sz="1300" dirty="0">
              <a:latin typeface="Tahoma"/>
              <a:cs typeface="Tahoma"/>
            </a:endParaRPr>
          </a:p>
          <a:p>
            <a:pPr marL="553085" marR="314960" indent="-170815">
              <a:lnSpc>
                <a:spcPct val="102600"/>
              </a:lnSpc>
              <a:spcBef>
                <a:spcPts val="795"/>
              </a:spcBef>
              <a:buClr>
                <a:srgbClr val="14397F"/>
              </a:buClr>
              <a:buSzPct val="138461"/>
              <a:buFont typeface="Verdana"/>
              <a:buChar char="•"/>
              <a:tabLst>
                <a:tab pos="553720" algn="l"/>
              </a:tabLst>
            </a:pP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Ask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written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information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about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your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medicine.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it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available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large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print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another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language?</a:t>
            </a:r>
            <a:endParaRPr sz="1300" dirty="0">
              <a:latin typeface="Tahoma"/>
              <a:cs typeface="Tahoma"/>
            </a:endParaRPr>
          </a:p>
          <a:p>
            <a:pPr marL="553085" marR="210820" indent="-170815">
              <a:lnSpc>
                <a:spcPct val="102600"/>
              </a:lnSpc>
              <a:spcBef>
                <a:spcPts val="795"/>
              </a:spcBef>
              <a:buClr>
                <a:srgbClr val="14397F"/>
              </a:buClr>
              <a:buSzPct val="138461"/>
              <a:buFont typeface="Verdana"/>
              <a:buChar char="•"/>
              <a:tabLst>
                <a:tab pos="553720" algn="l"/>
              </a:tabLst>
            </a:pP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Ask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family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member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join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provider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visits.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They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can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write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down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your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provider’s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answers.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endParaRPr sz="105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38414" y="222979"/>
            <a:ext cx="20847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i="1" spc="-20" dirty="0">
                <a:solidFill>
                  <a:srgbClr val="FFFFFF"/>
                </a:solidFill>
                <a:latin typeface="Calibri"/>
                <a:cs typeface="Calibri"/>
              </a:rPr>
              <a:t>Talkin</a:t>
            </a:r>
            <a:r>
              <a:rPr sz="1200" b="1" i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i="1" spc="-50" dirty="0">
                <a:solidFill>
                  <a:srgbClr val="FFFFFF"/>
                </a:solidFill>
                <a:latin typeface="Calibri"/>
                <a:cs typeface="Calibri"/>
              </a:rPr>
              <a:t>Wit</a:t>
            </a:r>
            <a:r>
              <a:rPr sz="1200" b="1" i="1" spc="-3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2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i="1" spc="-7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00" b="1" i="1" spc="-3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2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i="1" spc="-35" dirty="0">
                <a:solidFill>
                  <a:srgbClr val="FFFFFF"/>
                </a:solidFill>
                <a:latin typeface="Calibri"/>
                <a:cs typeface="Calibri"/>
              </a:rPr>
              <a:t>Healthcar</a:t>
            </a:r>
            <a:r>
              <a:rPr sz="1200" b="1" i="1" spc="-1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200" b="1" i="1" spc="-55" dirty="0">
                <a:solidFill>
                  <a:srgbClr val="FFFFFF"/>
                </a:solidFill>
                <a:latin typeface="Calibri"/>
                <a:cs typeface="Calibri"/>
              </a:rPr>
              <a:t>Team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6066" y="1090989"/>
            <a:ext cx="3923029" cy="895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1809">
              <a:lnSpc>
                <a:spcPct val="100000"/>
              </a:lnSpc>
            </a:pPr>
            <a:r>
              <a:rPr sz="2100" b="1" spc="-275" dirty="0">
                <a:solidFill>
                  <a:srgbClr val="005AA8"/>
                </a:solidFill>
                <a:latin typeface="Tahoma"/>
                <a:cs typeface="Tahoma"/>
              </a:rPr>
              <a:t>How</a:t>
            </a:r>
            <a:r>
              <a:rPr sz="2100" b="1" spc="-105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254" dirty="0">
                <a:solidFill>
                  <a:srgbClr val="005AA8"/>
                </a:solidFill>
                <a:latin typeface="Tahoma"/>
                <a:cs typeface="Tahoma"/>
              </a:rPr>
              <a:t>Can</a:t>
            </a:r>
            <a:r>
              <a:rPr sz="2100" b="1" spc="-105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440" dirty="0">
                <a:solidFill>
                  <a:srgbClr val="005AA8"/>
                </a:solidFill>
                <a:latin typeface="Tahoma"/>
                <a:cs typeface="Tahoma"/>
              </a:rPr>
              <a:t>I</a:t>
            </a:r>
            <a:r>
              <a:rPr sz="2100" b="1" spc="-105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260" dirty="0">
                <a:solidFill>
                  <a:srgbClr val="005AA8"/>
                </a:solidFill>
                <a:latin typeface="Tahoma"/>
                <a:cs typeface="Tahoma"/>
              </a:rPr>
              <a:t>Get</a:t>
            </a:r>
            <a:r>
              <a:rPr sz="2100" b="1" spc="-105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275" dirty="0">
                <a:solidFill>
                  <a:srgbClr val="005AA8"/>
                </a:solidFill>
                <a:latin typeface="Tahoma"/>
                <a:cs typeface="Tahoma"/>
              </a:rPr>
              <a:t>Ready?</a:t>
            </a:r>
            <a:endParaRPr sz="2100" dirty="0">
              <a:latin typeface="Tahoma"/>
              <a:cs typeface="Tahoma"/>
            </a:endParaRPr>
          </a:p>
          <a:p>
            <a:pPr marL="12700" marR="5080">
              <a:lnSpc>
                <a:spcPct val="102600"/>
              </a:lnSpc>
              <a:spcBef>
                <a:spcPts val="1745"/>
              </a:spcBef>
            </a:pP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Yo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an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provide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ar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tea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managin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diabetes.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Tal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openl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an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honestl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wit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provider.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0324" y="2159707"/>
            <a:ext cx="4041279" cy="11330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 marR="572135" indent="-161925">
              <a:lnSpc>
                <a:spcPct val="102600"/>
              </a:lnSpc>
              <a:buClr>
                <a:srgbClr val="14397F"/>
              </a:buClr>
              <a:buSzPct val="138461"/>
              <a:buFont typeface="Verdana"/>
              <a:buChar char="•"/>
              <a:tabLst>
                <a:tab pos="175260" algn="l"/>
              </a:tabLst>
            </a:pPr>
            <a:r>
              <a:rPr sz="1300" spc="-5" dirty="0">
                <a:solidFill>
                  <a:srgbClr val="231F20"/>
                </a:solidFill>
                <a:latin typeface="Tahoma"/>
                <a:cs typeface="Tahoma"/>
              </a:rPr>
              <a:t>All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questions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important.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Do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not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afraid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 speak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up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if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do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not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understand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 smtClean="0">
                <a:solidFill>
                  <a:srgbClr val="231F20"/>
                </a:solidFill>
                <a:latin typeface="Tahoma"/>
                <a:cs typeface="Tahoma"/>
              </a:rPr>
              <a:t>something</a:t>
            </a:r>
            <a:endParaRPr sz="1300" dirty="0">
              <a:latin typeface="Tahoma"/>
              <a:cs typeface="Tahoma"/>
            </a:endParaRPr>
          </a:p>
          <a:p>
            <a:pPr marL="183515" marR="5080" indent="-170815">
              <a:lnSpc>
                <a:spcPct val="102600"/>
              </a:lnSpc>
              <a:spcBef>
                <a:spcPts val="795"/>
              </a:spcBef>
              <a:buClr>
                <a:srgbClr val="14397F"/>
              </a:buClr>
              <a:buSzPct val="138461"/>
              <a:buFont typeface="Verdana"/>
              <a:buChar char="•"/>
              <a:tabLst>
                <a:tab pos="183515" algn="l"/>
              </a:tabLst>
            </a:pP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Do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not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embarrassed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bring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up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more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personal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problems,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your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sexual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health.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Your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provider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used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talking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about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these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problems.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811" rIns="0" bIns="0" rtlCol="0">
            <a:spAutoFit/>
          </a:bodyPr>
          <a:lstStyle/>
          <a:p>
            <a:pPr marL="765175">
              <a:lnSpc>
                <a:spcPts val="2495"/>
              </a:lnSpc>
            </a:pPr>
            <a:r>
              <a:rPr spc="-300" dirty="0">
                <a:solidFill>
                  <a:srgbClr val="14397F"/>
                </a:solidFill>
              </a:rPr>
              <a:t>M</a:t>
            </a:r>
            <a:r>
              <a:rPr spc="-170" dirty="0">
                <a:solidFill>
                  <a:srgbClr val="14397F"/>
                </a:solidFill>
              </a:rPr>
              <a:t>y </a:t>
            </a:r>
            <a:r>
              <a:rPr spc="-240" dirty="0">
                <a:solidFill>
                  <a:srgbClr val="14397F"/>
                </a:solidFill>
              </a:rPr>
              <a:t>Healthcar</a:t>
            </a:r>
            <a:r>
              <a:rPr spc="-225" dirty="0">
                <a:solidFill>
                  <a:srgbClr val="14397F"/>
                </a:solidFill>
              </a:rPr>
              <a:t>e</a:t>
            </a:r>
            <a:r>
              <a:rPr spc="-170" dirty="0">
                <a:solidFill>
                  <a:srgbClr val="14397F"/>
                </a:solidFill>
              </a:rPr>
              <a:t> </a:t>
            </a:r>
            <a:r>
              <a:rPr spc="-254" dirty="0">
                <a:solidFill>
                  <a:srgbClr val="14397F"/>
                </a:solidFill>
              </a:rPr>
              <a:t>Provide</a:t>
            </a:r>
            <a:r>
              <a:rPr spc="-175" dirty="0">
                <a:solidFill>
                  <a:srgbClr val="14397F"/>
                </a:solidFill>
              </a:rPr>
              <a:t>r</a:t>
            </a:r>
            <a:r>
              <a:rPr spc="-170" dirty="0">
                <a:solidFill>
                  <a:srgbClr val="14397F"/>
                </a:solidFill>
              </a:rPr>
              <a:t> </a:t>
            </a:r>
            <a:r>
              <a:rPr spc="-145" dirty="0">
                <a:solidFill>
                  <a:srgbClr val="14397F"/>
                </a:solidFill>
              </a:rPr>
              <a:t>Visits—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293779" y="918488"/>
            <a:ext cx="4156075" cy="38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Check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off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statements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below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that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apply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take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this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list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with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each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provider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visit.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316535" y="1530350"/>
            <a:ext cx="4157345" cy="5591175"/>
          </a:xfrm>
          <a:custGeom>
            <a:avLst/>
            <a:gdLst/>
            <a:ahLst/>
            <a:cxnLst/>
            <a:rect l="l" t="t" r="r" b="b"/>
            <a:pathLst>
              <a:path w="4157345" h="5591175">
                <a:moveTo>
                  <a:pt x="228571" y="0"/>
                </a:moveTo>
                <a:lnTo>
                  <a:pt x="166620" y="228"/>
                </a:lnTo>
                <a:lnTo>
                  <a:pt x="117014" y="1828"/>
                </a:lnTo>
                <a:lnTo>
                  <a:pt x="78381" y="6172"/>
                </a:lnTo>
                <a:lnTo>
                  <a:pt x="38004" y="20831"/>
                </a:lnTo>
                <a:lnTo>
                  <a:pt x="9772" y="62779"/>
                </a:lnTo>
                <a:lnTo>
                  <a:pt x="1800" y="117043"/>
                </a:lnTo>
                <a:lnTo>
                  <a:pt x="200" y="166649"/>
                </a:lnTo>
                <a:lnTo>
                  <a:pt x="0" y="195995"/>
                </a:lnTo>
                <a:lnTo>
                  <a:pt x="0" y="5395052"/>
                </a:lnTo>
                <a:lnTo>
                  <a:pt x="742" y="5450659"/>
                </a:lnTo>
                <a:lnTo>
                  <a:pt x="3543" y="5494607"/>
                </a:lnTo>
                <a:lnTo>
                  <a:pt x="14601" y="5541670"/>
                </a:lnTo>
                <a:lnTo>
                  <a:pt x="49349" y="5576417"/>
                </a:lnTo>
                <a:lnTo>
                  <a:pt x="96412" y="5587476"/>
                </a:lnTo>
                <a:lnTo>
                  <a:pt x="140360" y="5590276"/>
                </a:lnTo>
                <a:lnTo>
                  <a:pt x="195967" y="5591019"/>
                </a:lnTo>
                <a:lnTo>
                  <a:pt x="3961028" y="5591019"/>
                </a:lnTo>
                <a:lnTo>
                  <a:pt x="4016635" y="5590276"/>
                </a:lnTo>
                <a:lnTo>
                  <a:pt x="4060583" y="5587476"/>
                </a:lnTo>
                <a:lnTo>
                  <a:pt x="4107646" y="5576417"/>
                </a:lnTo>
                <a:lnTo>
                  <a:pt x="4142393" y="5541670"/>
                </a:lnTo>
                <a:lnTo>
                  <a:pt x="4153452" y="5494607"/>
                </a:lnTo>
                <a:lnTo>
                  <a:pt x="4156252" y="5450659"/>
                </a:lnTo>
                <a:lnTo>
                  <a:pt x="4156995" y="5395052"/>
                </a:lnTo>
                <a:lnTo>
                  <a:pt x="4156995" y="195995"/>
                </a:lnTo>
                <a:lnTo>
                  <a:pt x="4156252" y="140388"/>
                </a:lnTo>
                <a:lnTo>
                  <a:pt x="4153452" y="96440"/>
                </a:lnTo>
                <a:lnTo>
                  <a:pt x="4142393" y="49377"/>
                </a:lnTo>
                <a:lnTo>
                  <a:pt x="4107646" y="14630"/>
                </a:lnTo>
                <a:lnTo>
                  <a:pt x="4060583" y="3571"/>
                </a:lnTo>
                <a:lnTo>
                  <a:pt x="4016635" y="771"/>
                </a:lnTo>
                <a:lnTo>
                  <a:pt x="228571" y="0"/>
                </a:lnTo>
                <a:close/>
              </a:path>
            </a:pathLst>
          </a:custGeom>
          <a:solidFill>
            <a:srgbClr val="E1E1E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16506" y="1530350"/>
            <a:ext cx="4157345" cy="5591175"/>
          </a:xfrm>
          <a:custGeom>
            <a:avLst/>
            <a:gdLst/>
            <a:ahLst/>
            <a:cxnLst/>
            <a:rect l="l" t="t" r="r" b="b"/>
            <a:pathLst>
              <a:path w="4157345" h="5591175">
                <a:moveTo>
                  <a:pt x="228600" y="0"/>
                </a:moveTo>
                <a:lnTo>
                  <a:pt x="166649" y="228"/>
                </a:lnTo>
                <a:lnTo>
                  <a:pt x="117043" y="1828"/>
                </a:lnTo>
                <a:lnTo>
                  <a:pt x="78409" y="6172"/>
                </a:lnTo>
                <a:lnTo>
                  <a:pt x="38033" y="20831"/>
                </a:lnTo>
                <a:lnTo>
                  <a:pt x="9801" y="62779"/>
                </a:lnTo>
                <a:lnTo>
                  <a:pt x="1828" y="117043"/>
                </a:lnTo>
                <a:lnTo>
                  <a:pt x="228" y="166649"/>
                </a:lnTo>
                <a:lnTo>
                  <a:pt x="0" y="228600"/>
                </a:lnTo>
                <a:lnTo>
                  <a:pt x="0" y="5362448"/>
                </a:lnTo>
                <a:lnTo>
                  <a:pt x="228" y="5424398"/>
                </a:lnTo>
                <a:lnTo>
                  <a:pt x="1828" y="5474004"/>
                </a:lnTo>
                <a:lnTo>
                  <a:pt x="6172" y="5512638"/>
                </a:lnTo>
                <a:lnTo>
                  <a:pt x="20831" y="5553014"/>
                </a:lnTo>
                <a:lnTo>
                  <a:pt x="62779" y="5581246"/>
                </a:lnTo>
                <a:lnTo>
                  <a:pt x="117043" y="5589219"/>
                </a:lnTo>
                <a:lnTo>
                  <a:pt x="166649" y="5590819"/>
                </a:lnTo>
                <a:lnTo>
                  <a:pt x="228600" y="5591048"/>
                </a:lnTo>
                <a:lnTo>
                  <a:pt x="3928452" y="5591048"/>
                </a:lnTo>
                <a:lnTo>
                  <a:pt x="3990403" y="5590819"/>
                </a:lnTo>
                <a:lnTo>
                  <a:pt x="4040009" y="5589219"/>
                </a:lnTo>
                <a:lnTo>
                  <a:pt x="4078643" y="5584875"/>
                </a:lnTo>
                <a:lnTo>
                  <a:pt x="4119019" y="5570216"/>
                </a:lnTo>
                <a:lnTo>
                  <a:pt x="4147251" y="5528268"/>
                </a:lnTo>
                <a:lnTo>
                  <a:pt x="4155224" y="5474004"/>
                </a:lnTo>
                <a:lnTo>
                  <a:pt x="4156824" y="5424398"/>
                </a:lnTo>
                <a:lnTo>
                  <a:pt x="4157052" y="5362448"/>
                </a:lnTo>
                <a:lnTo>
                  <a:pt x="4157052" y="228600"/>
                </a:lnTo>
                <a:lnTo>
                  <a:pt x="4156824" y="166649"/>
                </a:lnTo>
                <a:lnTo>
                  <a:pt x="4155224" y="117043"/>
                </a:lnTo>
                <a:lnTo>
                  <a:pt x="4150880" y="78409"/>
                </a:lnTo>
                <a:lnTo>
                  <a:pt x="4136221" y="38033"/>
                </a:lnTo>
                <a:lnTo>
                  <a:pt x="4094273" y="9801"/>
                </a:lnTo>
                <a:lnTo>
                  <a:pt x="4040009" y="1828"/>
                </a:lnTo>
                <a:lnTo>
                  <a:pt x="3990403" y="228"/>
                </a:lnTo>
                <a:lnTo>
                  <a:pt x="3928452" y="0"/>
                </a:lnTo>
                <a:lnTo>
                  <a:pt x="228600" y="0"/>
                </a:lnTo>
                <a:close/>
              </a:path>
            </a:pathLst>
          </a:custGeom>
          <a:ln w="1270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10161" y="1461008"/>
            <a:ext cx="4170045" cy="302260"/>
          </a:xfrm>
          <a:custGeom>
            <a:avLst/>
            <a:gdLst/>
            <a:ahLst/>
            <a:cxnLst/>
            <a:rect l="l" t="t" r="r" b="b"/>
            <a:pathLst>
              <a:path w="4170045" h="302260">
                <a:moveTo>
                  <a:pt x="0" y="302260"/>
                </a:moveTo>
                <a:lnTo>
                  <a:pt x="4169752" y="302260"/>
                </a:lnTo>
                <a:lnTo>
                  <a:pt x="4169752" y="0"/>
                </a:lnTo>
                <a:lnTo>
                  <a:pt x="0" y="0"/>
                </a:lnTo>
                <a:lnTo>
                  <a:pt x="0" y="302260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439714" y="1520959"/>
            <a:ext cx="3820795" cy="4725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100" dirty="0">
                <a:solidFill>
                  <a:srgbClr val="FFFFFF"/>
                </a:solidFill>
                <a:latin typeface="Tahoma"/>
                <a:cs typeface="Tahoma"/>
              </a:rPr>
              <a:t>Since</a:t>
            </a:r>
            <a:r>
              <a:rPr sz="13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240" dirty="0">
                <a:solidFill>
                  <a:srgbClr val="FFFFFF"/>
                </a:solidFill>
                <a:latin typeface="Tahoma"/>
                <a:cs typeface="Tahoma"/>
              </a:rPr>
              <a:t>my</a:t>
            </a:r>
            <a:r>
              <a:rPr sz="13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14" dirty="0">
                <a:solidFill>
                  <a:srgbClr val="FFFFFF"/>
                </a:solidFill>
                <a:latin typeface="Tahoma"/>
                <a:cs typeface="Tahoma"/>
              </a:rPr>
              <a:t>last</a:t>
            </a:r>
            <a:r>
              <a:rPr sz="13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20" dirty="0">
                <a:solidFill>
                  <a:srgbClr val="FFFFFF"/>
                </a:solidFill>
                <a:latin typeface="Tahoma"/>
                <a:cs typeface="Tahoma"/>
              </a:rPr>
              <a:t>visit: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241935">
              <a:lnSpc>
                <a:spcPct val="100000"/>
              </a:lnSpc>
            </a:pP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hav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misse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takin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som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medicine(s).</a:t>
            </a:r>
            <a:endParaRPr sz="1300" dirty="0">
              <a:latin typeface="Tahoma"/>
              <a:cs typeface="Tahoma"/>
            </a:endParaRPr>
          </a:p>
          <a:p>
            <a:pPr marL="241935" marR="387350">
              <a:lnSpc>
                <a:spcPct val="298000"/>
              </a:lnSpc>
            </a:pP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hav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stoppe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change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ho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tak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medicine.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hav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checke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bloo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suga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directed.</a:t>
            </a:r>
            <a:endParaRPr sz="1300" dirty="0">
              <a:latin typeface="Tahoma"/>
              <a:cs typeface="Tahoma"/>
            </a:endParaRPr>
          </a:p>
          <a:p>
            <a:pPr marL="241935" marR="810895">
              <a:lnSpc>
                <a:spcPct val="298000"/>
              </a:lnSpc>
            </a:pP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bloo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suga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ha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bee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targe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range.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hav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checke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fee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ever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day.</a:t>
            </a:r>
            <a:endParaRPr sz="1300" dirty="0">
              <a:latin typeface="Tahoma"/>
              <a:cs typeface="Tahoma"/>
            </a:endParaRPr>
          </a:p>
          <a:p>
            <a:pPr marL="241935" marR="678180">
              <a:lnSpc>
                <a:spcPct val="298000"/>
              </a:lnSpc>
            </a:pP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hav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ne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symptom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change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health.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hav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fel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mood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blu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som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th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time.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241935">
              <a:lnSpc>
                <a:spcPct val="100000"/>
              </a:lnSpc>
            </a:pP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hav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mad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progres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goal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fo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managin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diabetes.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463857" y="1945957"/>
            <a:ext cx="130810" cy="123189"/>
          </a:xfrm>
          <a:custGeom>
            <a:avLst/>
            <a:gdLst/>
            <a:ahLst/>
            <a:cxnLst/>
            <a:rect l="l" t="t" r="r" b="b"/>
            <a:pathLst>
              <a:path w="130810" h="123189">
                <a:moveTo>
                  <a:pt x="0" y="123113"/>
                </a:moveTo>
                <a:lnTo>
                  <a:pt x="130505" y="123113"/>
                </a:lnTo>
                <a:lnTo>
                  <a:pt x="130505" y="0"/>
                </a:lnTo>
                <a:lnTo>
                  <a:pt x="0" y="0"/>
                </a:lnTo>
                <a:lnTo>
                  <a:pt x="0" y="123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63857" y="1945957"/>
            <a:ext cx="130810" cy="123189"/>
          </a:xfrm>
          <a:custGeom>
            <a:avLst/>
            <a:gdLst/>
            <a:ahLst/>
            <a:cxnLst/>
            <a:rect l="l" t="t" r="r" b="b"/>
            <a:pathLst>
              <a:path w="130810" h="123189">
                <a:moveTo>
                  <a:pt x="0" y="123113"/>
                </a:moveTo>
                <a:lnTo>
                  <a:pt x="130505" y="123113"/>
                </a:lnTo>
                <a:lnTo>
                  <a:pt x="130505" y="0"/>
                </a:lnTo>
                <a:lnTo>
                  <a:pt x="0" y="0"/>
                </a:lnTo>
                <a:lnTo>
                  <a:pt x="0" y="123113"/>
                </a:lnTo>
                <a:close/>
              </a:path>
            </a:pathLst>
          </a:custGeom>
          <a:ln w="9791">
            <a:solidFill>
              <a:srgbClr val="6770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63857" y="2533929"/>
            <a:ext cx="130810" cy="123189"/>
          </a:xfrm>
          <a:custGeom>
            <a:avLst/>
            <a:gdLst/>
            <a:ahLst/>
            <a:cxnLst/>
            <a:rect l="l" t="t" r="r" b="b"/>
            <a:pathLst>
              <a:path w="130810" h="123189">
                <a:moveTo>
                  <a:pt x="0" y="123113"/>
                </a:moveTo>
                <a:lnTo>
                  <a:pt x="130505" y="123113"/>
                </a:lnTo>
                <a:lnTo>
                  <a:pt x="130505" y="0"/>
                </a:lnTo>
                <a:lnTo>
                  <a:pt x="0" y="0"/>
                </a:lnTo>
                <a:lnTo>
                  <a:pt x="0" y="123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63857" y="2533929"/>
            <a:ext cx="130810" cy="123189"/>
          </a:xfrm>
          <a:custGeom>
            <a:avLst/>
            <a:gdLst/>
            <a:ahLst/>
            <a:cxnLst/>
            <a:rect l="l" t="t" r="r" b="b"/>
            <a:pathLst>
              <a:path w="130810" h="123189">
                <a:moveTo>
                  <a:pt x="0" y="123113"/>
                </a:moveTo>
                <a:lnTo>
                  <a:pt x="130505" y="123113"/>
                </a:lnTo>
                <a:lnTo>
                  <a:pt x="130505" y="0"/>
                </a:lnTo>
                <a:lnTo>
                  <a:pt x="0" y="0"/>
                </a:lnTo>
                <a:lnTo>
                  <a:pt x="0" y="123113"/>
                </a:lnTo>
                <a:close/>
              </a:path>
            </a:pathLst>
          </a:custGeom>
          <a:ln w="9791">
            <a:solidFill>
              <a:srgbClr val="6770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63857" y="3126460"/>
            <a:ext cx="130810" cy="123189"/>
          </a:xfrm>
          <a:custGeom>
            <a:avLst/>
            <a:gdLst/>
            <a:ahLst/>
            <a:cxnLst/>
            <a:rect l="l" t="t" r="r" b="b"/>
            <a:pathLst>
              <a:path w="130810" h="123189">
                <a:moveTo>
                  <a:pt x="0" y="123113"/>
                </a:moveTo>
                <a:lnTo>
                  <a:pt x="130505" y="123113"/>
                </a:lnTo>
                <a:lnTo>
                  <a:pt x="130505" y="0"/>
                </a:lnTo>
                <a:lnTo>
                  <a:pt x="0" y="0"/>
                </a:lnTo>
                <a:lnTo>
                  <a:pt x="0" y="123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63857" y="3126460"/>
            <a:ext cx="130810" cy="123189"/>
          </a:xfrm>
          <a:custGeom>
            <a:avLst/>
            <a:gdLst/>
            <a:ahLst/>
            <a:cxnLst/>
            <a:rect l="l" t="t" r="r" b="b"/>
            <a:pathLst>
              <a:path w="130810" h="123189">
                <a:moveTo>
                  <a:pt x="0" y="123113"/>
                </a:moveTo>
                <a:lnTo>
                  <a:pt x="130505" y="123113"/>
                </a:lnTo>
                <a:lnTo>
                  <a:pt x="130505" y="0"/>
                </a:lnTo>
                <a:lnTo>
                  <a:pt x="0" y="0"/>
                </a:lnTo>
                <a:lnTo>
                  <a:pt x="0" y="123113"/>
                </a:lnTo>
                <a:close/>
              </a:path>
            </a:pathLst>
          </a:custGeom>
          <a:ln w="9791">
            <a:solidFill>
              <a:srgbClr val="6770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63857" y="5494756"/>
            <a:ext cx="130810" cy="123189"/>
          </a:xfrm>
          <a:custGeom>
            <a:avLst/>
            <a:gdLst/>
            <a:ahLst/>
            <a:cxnLst/>
            <a:rect l="l" t="t" r="r" b="b"/>
            <a:pathLst>
              <a:path w="130810" h="123189">
                <a:moveTo>
                  <a:pt x="0" y="123113"/>
                </a:moveTo>
                <a:lnTo>
                  <a:pt x="130505" y="123113"/>
                </a:lnTo>
                <a:lnTo>
                  <a:pt x="130505" y="0"/>
                </a:lnTo>
                <a:lnTo>
                  <a:pt x="0" y="0"/>
                </a:lnTo>
                <a:lnTo>
                  <a:pt x="0" y="123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63857" y="5494756"/>
            <a:ext cx="130810" cy="123189"/>
          </a:xfrm>
          <a:custGeom>
            <a:avLst/>
            <a:gdLst/>
            <a:ahLst/>
            <a:cxnLst/>
            <a:rect l="l" t="t" r="r" b="b"/>
            <a:pathLst>
              <a:path w="130810" h="123189">
                <a:moveTo>
                  <a:pt x="0" y="123113"/>
                </a:moveTo>
                <a:lnTo>
                  <a:pt x="130505" y="123113"/>
                </a:lnTo>
                <a:lnTo>
                  <a:pt x="130505" y="0"/>
                </a:lnTo>
                <a:lnTo>
                  <a:pt x="0" y="0"/>
                </a:lnTo>
                <a:lnTo>
                  <a:pt x="0" y="123113"/>
                </a:lnTo>
                <a:close/>
              </a:path>
            </a:pathLst>
          </a:custGeom>
          <a:ln w="9791">
            <a:solidFill>
              <a:srgbClr val="6770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63857" y="3716477"/>
            <a:ext cx="130810" cy="123189"/>
          </a:xfrm>
          <a:custGeom>
            <a:avLst/>
            <a:gdLst/>
            <a:ahLst/>
            <a:cxnLst/>
            <a:rect l="l" t="t" r="r" b="b"/>
            <a:pathLst>
              <a:path w="130810" h="123189">
                <a:moveTo>
                  <a:pt x="0" y="123113"/>
                </a:moveTo>
                <a:lnTo>
                  <a:pt x="130505" y="123113"/>
                </a:lnTo>
                <a:lnTo>
                  <a:pt x="130505" y="0"/>
                </a:lnTo>
                <a:lnTo>
                  <a:pt x="0" y="0"/>
                </a:lnTo>
                <a:lnTo>
                  <a:pt x="0" y="123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63857" y="3716477"/>
            <a:ext cx="130810" cy="123189"/>
          </a:xfrm>
          <a:custGeom>
            <a:avLst/>
            <a:gdLst/>
            <a:ahLst/>
            <a:cxnLst/>
            <a:rect l="l" t="t" r="r" b="b"/>
            <a:pathLst>
              <a:path w="130810" h="123189">
                <a:moveTo>
                  <a:pt x="0" y="123113"/>
                </a:moveTo>
                <a:lnTo>
                  <a:pt x="130505" y="123113"/>
                </a:lnTo>
                <a:lnTo>
                  <a:pt x="130505" y="0"/>
                </a:lnTo>
                <a:lnTo>
                  <a:pt x="0" y="0"/>
                </a:lnTo>
                <a:lnTo>
                  <a:pt x="0" y="123113"/>
                </a:lnTo>
                <a:close/>
              </a:path>
            </a:pathLst>
          </a:custGeom>
          <a:ln w="9791">
            <a:solidFill>
              <a:srgbClr val="6770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63857" y="4900383"/>
            <a:ext cx="130810" cy="123189"/>
          </a:xfrm>
          <a:custGeom>
            <a:avLst/>
            <a:gdLst/>
            <a:ahLst/>
            <a:cxnLst/>
            <a:rect l="l" t="t" r="r" b="b"/>
            <a:pathLst>
              <a:path w="130810" h="123189">
                <a:moveTo>
                  <a:pt x="0" y="123113"/>
                </a:moveTo>
                <a:lnTo>
                  <a:pt x="130505" y="123113"/>
                </a:lnTo>
                <a:lnTo>
                  <a:pt x="130505" y="0"/>
                </a:lnTo>
                <a:lnTo>
                  <a:pt x="0" y="0"/>
                </a:lnTo>
                <a:lnTo>
                  <a:pt x="0" y="123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63857" y="4900383"/>
            <a:ext cx="130810" cy="123189"/>
          </a:xfrm>
          <a:custGeom>
            <a:avLst/>
            <a:gdLst/>
            <a:ahLst/>
            <a:cxnLst/>
            <a:rect l="l" t="t" r="r" b="b"/>
            <a:pathLst>
              <a:path w="130810" h="123189">
                <a:moveTo>
                  <a:pt x="0" y="123113"/>
                </a:moveTo>
                <a:lnTo>
                  <a:pt x="130505" y="123113"/>
                </a:lnTo>
                <a:lnTo>
                  <a:pt x="130505" y="0"/>
                </a:lnTo>
                <a:lnTo>
                  <a:pt x="0" y="0"/>
                </a:lnTo>
                <a:lnTo>
                  <a:pt x="0" y="123113"/>
                </a:lnTo>
                <a:close/>
              </a:path>
            </a:pathLst>
          </a:custGeom>
          <a:ln w="9791">
            <a:solidFill>
              <a:srgbClr val="6770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63857" y="6081801"/>
            <a:ext cx="130810" cy="123189"/>
          </a:xfrm>
          <a:custGeom>
            <a:avLst/>
            <a:gdLst/>
            <a:ahLst/>
            <a:cxnLst/>
            <a:rect l="l" t="t" r="r" b="b"/>
            <a:pathLst>
              <a:path w="130810" h="123189">
                <a:moveTo>
                  <a:pt x="0" y="123113"/>
                </a:moveTo>
                <a:lnTo>
                  <a:pt x="130505" y="123113"/>
                </a:lnTo>
                <a:lnTo>
                  <a:pt x="130505" y="0"/>
                </a:lnTo>
                <a:lnTo>
                  <a:pt x="0" y="0"/>
                </a:lnTo>
                <a:lnTo>
                  <a:pt x="0" y="123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63857" y="6081801"/>
            <a:ext cx="130810" cy="123189"/>
          </a:xfrm>
          <a:custGeom>
            <a:avLst/>
            <a:gdLst/>
            <a:ahLst/>
            <a:cxnLst/>
            <a:rect l="l" t="t" r="r" b="b"/>
            <a:pathLst>
              <a:path w="130810" h="123189">
                <a:moveTo>
                  <a:pt x="0" y="123113"/>
                </a:moveTo>
                <a:lnTo>
                  <a:pt x="130505" y="123113"/>
                </a:lnTo>
                <a:lnTo>
                  <a:pt x="130505" y="0"/>
                </a:lnTo>
                <a:lnTo>
                  <a:pt x="0" y="0"/>
                </a:lnTo>
                <a:lnTo>
                  <a:pt x="0" y="123113"/>
                </a:lnTo>
                <a:close/>
              </a:path>
            </a:pathLst>
          </a:custGeom>
          <a:ln w="9791">
            <a:solidFill>
              <a:srgbClr val="6770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63857" y="6726961"/>
            <a:ext cx="130810" cy="123189"/>
          </a:xfrm>
          <a:custGeom>
            <a:avLst/>
            <a:gdLst/>
            <a:ahLst/>
            <a:cxnLst/>
            <a:rect l="l" t="t" r="r" b="b"/>
            <a:pathLst>
              <a:path w="130810" h="123190">
                <a:moveTo>
                  <a:pt x="0" y="123113"/>
                </a:moveTo>
                <a:lnTo>
                  <a:pt x="130505" y="123113"/>
                </a:lnTo>
                <a:lnTo>
                  <a:pt x="130505" y="0"/>
                </a:lnTo>
                <a:lnTo>
                  <a:pt x="0" y="0"/>
                </a:lnTo>
                <a:lnTo>
                  <a:pt x="0" y="123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63857" y="6726961"/>
            <a:ext cx="130810" cy="123189"/>
          </a:xfrm>
          <a:custGeom>
            <a:avLst/>
            <a:gdLst/>
            <a:ahLst/>
            <a:cxnLst/>
            <a:rect l="l" t="t" r="r" b="b"/>
            <a:pathLst>
              <a:path w="130810" h="123190">
                <a:moveTo>
                  <a:pt x="0" y="123113"/>
                </a:moveTo>
                <a:lnTo>
                  <a:pt x="130505" y="123113"/>
                </a:lnTo>
                <a:lnTo>
                  <a:pt x="130505" y="0"/>
                </a:lnTo>
                <a:lnTo>
                  <a:pt x="0" y="0"/>
                </a:lnTo>
                <a:lnTo>
                  <a:pt x="0" y="123113"/>
                </a:lnTo>
                <a:close/>
              </a:path>
            </a:pathLst>
          </a:custGeom>
          <a:ln w="9791">
            <a:solidFill>
              <a:srgbClr val="6770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63857" y="4307865"/>
            <a:ext cx="130810" cy="123189"/>
          </a:xfrm>
          <a:custGeom>
            <a:avLst/>
            <a:gdLst/>
            <a:ahLst/>
            <a:cxnLst/>
            <a:rect l="l" t="t" r="r" b="b"/>
            <a:pathLst>
              <a:path w="130810" h="123189">
                <a:moveTo>
                  <a:pt x="0" y="123101"/>
                </a:moveTo>
                <a:lnTo>
                  <a:pt x="130505" y="123101"/>
                </a:lnTo>
                <a:lnTo>
                  <a:pt x="130505" y="0"/>
                </a:lnTo>
                <a:lnTo>
                  <a:pt x="0" y="0"/>
                </a:lnTo>
                <a:lnTo>
                  <a:pt x="0" y="1231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63857" y="4307865"/>
            <a:ext cx="130810" cy="123189"/>
          </a:xfrm>
          <a:custGeom>
            <a:avLst/>
            <a:gdLst/>
            <a:ahLst/>
            <a:cxnLst/>
            <a:rect l="l" t="t" r="r" b="b"/>
            <a:pathLst>
              <a:path w="130810" h="123189">
                <a:moveTo>
                  <a:pt x="0" y="123101"/>
                </a:moveTo>
                <a:lnTo>
                  <a:pt x="130505" y="123101"/>
                </a:lnTo>
                <a:lnTo>
                  <a:pt x="130505" y="0"/>
                </a:lnTo>
                <a:lnTo>
                  <a:pt x="0" y="0"/>
                </a:lnTo>
                <a:lnTo>
                  <a:pt x="0" y="123101"/>
                </a:lnTo>
                <a:close/>
              </a:path>
            </a:pathLst>
          </a:custGeom>
          <a:ln w="9791">
            <a:solidFill>
              <a:srgbClr val="6770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92636" y="2375535"/>
            <a:ext cx="3680460" cy="0"/>
          </a:xfrm>
          <a:custGeom>
            <a:avLst/>
            <a:gdLst/>
            <a:ahLst/>
            <a:cxnLst/>
            <a:rect l="l" t="t" r="r" b="b"/>
            <a:pathLst>
              <a:path w="3680459">
                <a:moveTo>
                  <a:pt x="0" y="0"/>
                </a:moveTo>
                <a:lnTo>
                  <a:pt x="3679964" y="0"/>
                </a:lnTo>
              </a:path>
            </a:pathLst>
          </a:custGeom>
          <a:ln w="6350">
            <a:solidFill>
              <a:srgbClr val="1439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88671" y="2966946"/>
            <a:ext cx="3666490" cy="0"/>
          </a:xfrm>
          <a:custGeom>
            <a:avLst/>
            <a:gdLst/>
            <a:ahLst/>
            <a:cxnLst/>
            <a:rect l="l" t="t" r="r" b="b"/>
            <a:pathLst>
              <a:path w="3666490">
                <a:moveTo>
                  <a:pt x="0" y="0"/>
                </a:moveTo>
                <a:lnTo>
                  <a:pt x="3666083" y="0"/>
                </a:lnTo>
              </a:path>
            </a:pathLst>
          </a:custGeom>
          <a:ln w="6350">
            <a:solidFill>
              <a:srgbClr val="1439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88671" y="3558355"/>
            <a:ext cx="3675379" cy="0"/>
          </a:xfrm>
          <a:custGeom>
            <a:avLst/>
            <a:gdLst/>
            <a:ahLst/>
            <a:cxnLst/>
            <a:rect l="l" t="t" r="r" b="b"/>
            <a:pathLst>
              <a:path w="3675379">
                <a:moveTo>
                  <a:pt x="0" y="0"/>
                </a:moveTo>
                <a:lnTo>
                  <a:pt x="3675011" y="0"/>
                </a:lnTo>
              </a:path>
            </a:pathLst>
          </a:custGeom>
          <a:ln w="6350">
            <a:solidFill>
              <a:srgbClr val="1439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91521" y="4746666"/>
            <a:ext cx="3672204" cy="0"/>
          </a:xfrm>
          <a:custGeom>
            <a:avLst/>
            <a:gdLst/>
            <a:ahLst/>
            <a:cxnLst/>
            <a:rect l="l" t="t" r="r" b="b"/>
            <a:pathLst>
              <a:path w="3672204">
                <a:moveTo>
                  <a:pt x="0" y="0"/>
                </a:moveTo>
                <a:lnTo>
                  <a:pt x="3672154" y="0"/>
                </a:lnTo>
              </a:path>
            </a:pathLst>
          </a:custGeom>
          <a:ln w="6350">
            <a:solidFill>
              <a:srgbClr val="1439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694769" y="4156978"/>
            <a:ext cx="3677920" cy="0"/>
          </a:xfrm>
          <a:custGeom>
            <a:avLst/>
            <a:gdLst/>
            <a:ahLst/>
            <a:cxnLst/>
            <a:rect l="l" t="t" r="r" b="b"/>
            <a:pathLst>
              <a:path w="3677920">
                <a:moveTo>
                  <a:pt x="0" y="0"/>
                </a:moveTo>
                <a:lnTo>
                  <a:pt x="3677831" y="0"/>
                </a:lnTo>
              </a:path>
            </a:pathLst>
          </a:custGeom>
          <a:ln w="6350">
            <a:solidFill>
              <a:srgbClr val="1439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94619" y="6513689"/>
            <a:ext cx="3660140" cy="0"/>
          </a:xfrm>
          <a:custGeom>
            <a:avLst/>
            <a:gdLst/>
            <a:ahLst/>
            <a:cxnLst/>
            <a:rect l="l" t="t" r="r" b="b"/>
            <a:pathLst>
              <a:path w="3660140">
                <a:moveTo>
                  <a:pt x="0" y="0"/>
                </a:moveTo>
                <a:lnTo>
                  <a:pt x="3660140" y="0"/>
                </a:lnTo>
              </a:path>
            </a:pathLst>
          </a:custGeom>
          <a:ln w="6350">
            <a:solidFill>
              <a:srgbClr val="1439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87567" y="6914598"/>
            <a:ext cx="3676650" cy="0"/>
          </a:xfrm>
          <a:custGeom>
            <a:avLst/>
            <a:gdLst/>
            <a:ahLst/>
            <a:cxnLst/>
            <a:rect l="l" t="t" r="r" b="b"/>
            <a:pathLst>
              <a:path w="3676650">
                <a:moveTo>
                  <a:pt x="0" y="0"/>
                </a:moveTo>
                <a:lnTo>
                  <a:pt x="3676103" y="0"/>
                </a:lnTo>
              </a:path>
            </a:pathLst>
          </a:custGeom>
          <a:ln w="6350">
            <a:solidFill>
              <a:srgbClr val="1439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87567" y="5327098"/>
            <a:ext cx="3676650" cy="0"/>
          </a:xfrm>
          <a:custGeom>
            <a:avLst/>
            <a:gdLst/>
            <a:ahLst/>
            <a:cxnLst/>
            <a:rect l="l" t="t" r="r" b="b"/>
            <a:pathLst>
              <a:path w="3676650">
                <a:moveTo>
                  <a:pt x="0" y="0"/>
                </a:moveTo>
                <a:lnTo>
                  <a:pt x="3676103" y="0"/>
                </a:lnTo>
              </a:path>
            </a:pathLst>
          </a:custGeom>
          <a:ln w="6350">
            <a:solidFill>
              <a:srgbClr val="1439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87567" y="5923998"/>
            <a:ext cx="3676650" cy="0"/>
          </a:xfrm>
          <a:custGeom>
            <a:avLst/>
            <a:gdLst/>
            <a:ahLst/>
            <a:cxnLst/>
            <a:rect l="l" t="t" r="r" b="b"/>
            <a:pathLst>
              <a:path w="3676650">
                <a:moveTo>
                  <a:pt x="0" y="0"/>
                </a:moveTo>
                <a:lnTo>
                  <a:pt x="3676103" y="0"/>
                </a:lnTo>
              </a:path>
            </a:pathLst>
          </a:custGeom>
          <a:ln w="6350">
            <a:solidFill>
              <a:srgbClr val="1439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0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7772400"/>
                </a:move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96A8D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0923" y="222979"/>
            <a:ext cx="10623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i="1" spc="-30" dirty="0">
                <a:solidFill>
                  <a:srgbClr val="FFFFFF"/>
                </a:solidFill>
                <a:latin typeface="Calibri"/>
                <a:cs typeface="Calibri"/>
              </a:rPr>
              <a:t>Hel</a:t>
            </a:r>
            <a:r>
              <a:rPr sz="1200" b="1" i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i="1" spc="-60" dirty="0">
                <a:solidFill>
                  <a:srgbClr val="FFFFFF"/>
                </a:solidFill>
                <a:latin typeface="Calibri"/>
                <a:cs typeface="Calibri"/>
              </a:rPr>
              <a:t>Fro</a:t>
            </a:r>
            <a:r>
              <a:rPr sz="1200" b="1" i="1" spc="-7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i="1" spc="-50" dirty="0">
                <a:solidFill>
                  <a:srgbClr val="FFFFFF"/>
                </a:solidFill>
                <a:latin typeface="Calibri"/>
                <a:cs typeface="Calibri"/>
              </a:rPr>
              <a:t>Others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00" y="390499"/>
            <a:ext cx="4777740" cy="0"/>
          </a:xfrm>
          <a:custGeom>
            <a:avLst/>
            <a:gdLst/>
            <a:ahLst/>
            <a:cxnLst/>
            <a:rect l="l" t="t" r="r" b="b"/>
            <a:pathLst>
              <a:path w="4777740">
                <a:moveTo>
                  <a:pt x="0" y="0"/>
                </a:moveTo>
                <a:lnTo>
                  <a:pt x="4777613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7772400"/>
                </a:move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14397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458763"/>
            <a:ext cx="4916170" cy="7313930"/>
          </a:xfrm>
          <a:custGeom>
            <a:avLst/>
            <a:gdLst/>
            <a:ahLst/>
            <a:cxnLst/>
            <a:rect l="l" t="t" r="r" b="b"/>
            <a:pathLst>
              <a:path w="4916170" h="7313930">
                <a:moveTo>
                  <a:pt x="4800600" y="0"/>
                </a:moveTo>
                <a:lnTo>
                  <a:pt x="181883" y="1"/>
                </a:lnTo>
                <a:lnTo>
                  <a:pt x="143119" y="4501"/>
                </a:lnTo>
                <a:lnTo>
                  <a:pt x="106458" y="17218"/>
                </a:lnTo>
                <a:lnTo>
                  <a:pt x="73107" y="37427"/>
                </a:lnTo>
                <a:lnTo>
                  <a:pt x="44371" y="64348"/>
                </a:lnTo>
                <a:lnTo>
                  <a:pt x="22205" y="96436"/>
                </a:lnTo>
                <a:lnTo>
                  <a:pt x="7402" y="132300"/>
                </a:lnTo>
                <a:lnTo>
                  <a:pt x="472" y="170697"/>
                </a:lnTo>
                <a:lnTo>
                  <a:pt x="0" y="183845"/>
                </a:lnTo>
                <a:lnTo>
                  <a:pt x="0" y="7313636"/>
                </a:lnTo>
                <a:lnTo>
                  <a:pt x="4915912" y="7313636"/>
                </a:lnTo>
                <a:lnTo>
                  <a:pt x="4914336" y="7149844"/>
                </a:lnTo>
                <a:lnTo>
                  <a:pt x="4911096" y="6820612"/>
                </a:lnTo>
                <a:lnTo>
                  <a:pt x="4907084" y="6422870"/>
                </a:lnTo>
                <a:lnTo>
                  <a:pt x="4902368" y="5968036"/>
                </a:lnTo>
                <a:lnTo>
                  <a:pt x="4897015" y="5467528"/>
                </a:lnTo>
                <a:lnTo>
                  <a:pt x="4891094" y="4932764"/>
                </a:lnTo>
                <a:lnTo>
                  <a:pt x="4884674" y="4375164"/>
                </a:lnTo>
                <a:lnTo>
                  <a:pt x="4877822" y="3806145"/>
                </a:lnTo>
                <a:lnTo>
                  <a:pt x="4870607" y="3237126"/>
                </a:lnTo>
                <a:lnTo>
                  <a:pt x="4863097" y="2679526"/>
                </a:lnTo>
                <a:lnTo>
                  <a:pt x="4855361" y="2144763"/>
                </a:lnTo>
                <a:lnTo>
                  <a:pt x="4847467" y="1644254"/>
                </a:lnTo>
                <a:lnTo>
                  <a:pt x="4839482" y="1189420"/>
                </a:lnTo>
                <a:lnTo>
                  <a:pt x="4831476" y="791678"/>
                </a:lnTo>
                <a:lnTo>
                  <a:pt x="4823516" y="462446"/>
                </a:lnTo>
                <a:lnTo>
                  <a:pt x="4815672" y="213144"/>
                </a:lnTo>
                <a:lnTo>
                  <a:pt x="4808010" y="55189"/>
                </a:lnTo>
                <a:lnTo>
                  <a:pt x="480060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4588" y="7420689"/>
            <a:ext cx="146050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105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911" rIns="0" bIns="0" rtlCol="0">
            <a:spAutoFit/>
          </a:bodyPr>
          <a:lstStyle/>
          <a:p>
            <a:pPr marL="765175">
              <a:lnSpc>
                <a:spcPts val="2495"/>
              </a:lnSpc>
            </a:pPr>
            <a:r>
              <a:rPr spc="-220" dirty="0">
                <a:solidFill>
                  <a:srgbClr val="14397F"/>
                </a:solidFill>
              </a:rPr>
              <a:t>Diabetes</a:t>
            </a:r>
            <a:r>
              <a:rPr spc="-105" dirty="0">
                <a:solidFill>
                  <a:srgbClr val="14397F"/>
                </a:solidFill>
              </a:rPr>
              <a:t> </a:t>
            </a:r>
            <a:r>
              <a:rPr spc="-210" dirty="0">
                <a:solidFill>
                  <a:srgbClr val="14397F"/>
                </a:solidFill>
              </a:rPr>
              <a:t>Support—</a:t>
            </a:r>
          </a:p>
        </p:txBody>
      </p:sp>
      <p:sp>
        <p:nvSpPr>
          <p:cNvPr id="9" name="object 9"/>
          <p:cNvSpPr/>
          <p:nvPr/>
        </p:nvSpPr>
        <p:spPr>
          <a:xfrm>
            <a:off x="815543" y="427012"/>
            <a:ext cx="4213860" cy="0"/>
          </a:xfrm>
          <a:custGeom>
            <a:avLst/>
            <a:gdLst/>
            <a:ahLst/>
            <a:cxnLst/>
            <a:rect l="l" t="t" r="r" b="b"/>
            <a:pathLst>
              <a:path w="4213860">
                <a:moveTo>
                  <a:pt x="0" y="0"/>
                </a:moveTo>
                <a:lnTo>
                  <a:pt x="4213656" y="0"/>
                </a:lnTo>
              </a:path>
            </a:pathLst>
          </a:custGeom>
          <a:ln w="63500">
            <a:solidFill>
              <a:srgbClr val="96A8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8250" y="262928"/>
            <a:ext cx="906144" cy="906144"/>
          </a:xfrm>
          <a:custGeom>
            <a:avLst/>
            <a:gdLst/>
            <a:ahLst/>
            <a:cxnLst/>
            <a:rect l="l" t="t" r="r" b="b"/>
            <a:pathLst>
              <a:path w="906144" h="906144">
                <a:moveTo>
                  <a:pt x="453059" y="0"/>
                </a:moveTo>
                <a:lnTo>
                  <a:pt x="379571" y="5929"/>
                </a:lnTo>
                <a:lnTo>
                  <a:pt x="309858" y="23097"/>
                </a:lnTo>
                <a:lnTo>
                  <a:pt x="244853" y="50570"/>
                </a:lnTo>
                <a:lnTo>
                  <a:pt x="185489" y="87415"/>
                </a:lnTo>
                <a:lnTo>
                  <a:pt x="132699" y="132700"/>
                </a:lnTo>
                <a:lnTo>
                  <a:pt x="87415" y="185492"/>
                </a:lnTo>
                <a:lnTo>
                  <a:pt x="50570" y="244858"/>
                </a:lnTo>
                <a:lnTo>
                  <a:pt x="23097" y="309865"/>
                </a:lnTo>
                <a:lnTo>
                  <a:pt x="5929" y="379581"/>
                </a:lnTo>
                <a:lnTo>
                  <a:pt x="0" y="453072"/>
                </a:lnTo>
                <a:lnTo>
                  <a:pt x="1501" y="490230"/>
                </a:lnTo>
                <a:lnTo>
                  <a:pt x="13167" y="561947"/>
                </a:lnTo>
                <a:lnTo>
                  <a:pt x="35604" y="629422"/>
                </a:lnTo>
                <a:lnTo>
                  <a:pt x="67879" y="691723"/>
                </a:lnTo>
                <a:lnTo>
                  <a:pt x="109060" y="747917"/>
                </a:lnTo>
                <a:lnTo>
                  <a:pt x="158214" y="797071"/>
                </a:lnTo>
                <a:lnTo>
                  <a:pt x="214408" y="838252"/>
                </a:lnTo>
                <a:lnTo>
                  <a:pt x="276709" y="870528"/>
                </a:lnTo>
                <a:lnTo>
                  <a:pt x="344185" y="892965"/>
                </a:lnTo>
                <a:lnTo>
                  <a:pt x="415902" y="904630"/>
                </a:lnTo>
                <a:lnTo>
                  <a:pt x="453059" y="906132"/>
                </a:lnTo>
                <a:lnTo>
                  <a:pt x="490217" y="904630"/>
                </a:lnTo>
                <a:lnTo>
                  <a:pt x="561934" y="892965"/>
                </a:lnTo>
                <a:lnTo>
                  <a:pt x="629410" y="870528"/>
                </a:lnTo>
                <a:lnTo>
                  <a:pt x="691711" y="838252"/>
                </a:lnTo>
                <a:lnTo>
                  <a:pt x="747905" y="797071"/>
                </a:lnTo>
                <a:lnTo>
                  <a:pt x="797059" y="747917"/>
                </a:lnTo>
                <a:lnTo>
                  <a:pt x="838240" y="691723"/>
                </a:lnTo>
                <a:lnTo>
                  <a:pt x="870515" y="629422"/>
                </a:lnTo>
                <a:lnTo>
                  <a:pt x="892952" y="561947"/>
                </a:lnTo>
                <a:lnTo>
                  <a:pt x="904617" y="490230"/>
                </a:lnTo>
                <a:lnTo>
                  <a:pt x="906119" y="453072"/>
                </a:lnTo>
                <a:lnTo>
                  <a:pt x="904617" y="415913"/>
                </a:lnTo>
                <a:lnTo>
                  <a:pt x="892952" y="344192"/>
                </a:lnTo>
                <a:lnTo>
                  <a:pt x="870515" y="276714"/>
                </a:lnTo>
                <a:lnTo>
                  <a:pt x="838240" y="214411"/>
                </a:lnTo>
                <a:lnTo>
                  <a:pt x="797059" y="158216"/>
                </a:lnTo>
                <a:lnTo>
                  <a:pt x="747905" y="109061"/>
                </a:lnTo>
                <a:lnTo>
                  <a:pt x="691711" y="67879"/>
                </a:lnTo>
                <a:lnTo>
                  <a:pt x="629410" y="35604"/>
                </a:lnTo>
                <a:lnTo>
                  <a:pt x="561934" y="13167"/>
                </a:lnTo>
                <a:lnTo>
                  <a:pt x="490217" y="1501"/>
                </a:lnTo>
                <a:lnTo>
                  <a:pt x="453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0600" y="1256089"/>
            <a:ext cx="3908425" cy="194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365">
              <a:lnSpc>
                <a:spcPct val="100000"/>
              </a:lnSpc>
            </a:pPr>
            <a:r>
              <a:rPr sz="2100" b="1" spc="-250" dirty="0">
                <a:solidFill>
                  <a:srgbClr val="005AA8"/>
                </a:solidFill>
                <a:latin typeface="Tahoma"/>
                <a:cs typeface="Tahoma"/>
              </a:rPr>
              <a:t>Where</a:t>
            </a:r>
            <a:r>
              <a:rPr sz="2100" b="1" spc="-105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254" dirty="0">
                <a:solidFill>
                  <a:srgbClr val="005AA8"/>
                </a:solidFill>
                <a:latin typeface="Tahoma"/>
                <a:cs typeface="Tahoma"/>
              </a:rPr>
              <a:t>Can</a:t>
            </a:r>
            <a:r>
              <a:rPr sz="2100" b="1" spc="-105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440" dirty="0">
                <a:solidFill>
                  <a:srgbClr val="005AA8"/>
                </a:solidFill>
                <a:latin typeface="Tahoma"/>
                <a:cs typeface="Tahoma"/>
              </a:rPr>
              <a:t>I</a:t>
            </a:r>
            <a:r>
              <a:rPr sz="2100" b="1" spc="-105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275" dirty="0">
                <a:solidFill>
                  <a:srgbClr val="005AA8"/>
                </a:solidFill>
                <a:latin typeface="Tahoma"/>
                <a:cs typeface="Tahoma"/>
              </a:rPr>
              <a:t>Go</a:t>
            </a:r>
            <a:r>
              <a:rPr sz="2100" b="1" spc="-105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235" dirty="0">
                <a:solidFill>
                  <a:srgbClr val="005AA8"/>
                </a:solidFill>
                <a:latin typeface="Tahoma"/>
                <a:cs typeface="Tahoma"/>
              </a:rPr>
              <a:t>for</a:t>
            </a:r>
            <a:r>
              <a:rPr sz="2100" b="1" spc="-105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229" dirty="0">
                <a:solidFill>
                  <a:srgbClr val="005AA8"/>
                </a:solidFill>
                <a:latin typeface="Tahoma"/>
                <a:cs typeface="Tahoma"/>
              </a:rPr>
              <a:t>Help?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1500" b="1" i="1" dirty="0">
                <a:solidFill>
                  <a:srgbClr val="005AA8"/>
                </a:solidFill>
                <a:latin typeface="Trebuchet MS"/>
                <a:cs typeface="Trebuchet MS"/>
              </a:rPr>
              <a:t>I</a:t>
            </a:r>
            <a:r>
              <a:rPr sz="1500" b="1" i="1" spc="-100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-30" dirty="0">
                <a:solidFill>
                  <a:srgbClr val="005AA8"/>
                </a:solidFill>
                <a:latin typeface="Trebuchet MS"/>
                <a:cs typeface="Trebuchet MS"/>
              </a:rPr>
              <a:t>nee</a:t>
            </a:r>
            <a:r>
              <a:rPr sz="1500" b="1" i="1" spc="25" dirty="0">
                <a:solidFill>
                  <a:srgbClr val="005AA8"/>
                </a:solidFill>
                <a:latin typeface="Trebuchet MS"/>
                <a:cs typeface="Trebuchet MS"/>
              </a:rPr>
              <a:t>d</a:t>
            </a:r>
            <a:r>
              <a:rPr sz="1500" b="1" i="1" spc="-100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-80" dirty="0">
                <a:solidFill>
                  <a:srgbClr val="005AA8"/>
                </a:solidFill>
                <a:latin typeface="Trebuchet MS"/>
                <a:cs typeface="Trebuchet MS"/>
              </a:rPr>
              <a:t>help</a:t>
            </a:r>
            <a:r>
              <a:rPr sz="1500" b="1" i="1" spc="-20" dirty="0">
                <a:solidFill>
                  <a:srgbClr val="005AA8"/>
                </a:solidFill>
                <a:latin typeface="Trebuchet MS"/>
                <a:cs typeface="Trebuchet MS"/>
              </a:rPr>
              <a:t>.</a:t>
            </a:r>
            <a:r>
              <a:rPr sz="1500" b="1" i="1" spc="-100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dirty="0">
                <a:solidFill>
                  <a:srgbClr val="005AA8"/>
                </a:solidFill>
                <a:latin typeface="Trebuchet MS"/>
                <a:cs typeface="Trebuchet MS"/>
              </a:rPr>
              <a:t>I</a:t>
            </a:r>
            <a:r>
              <a:rPr sz="1500" b="1" i="1" spc="-100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-95" dirty="0">
                <a:solidFill>
                  <a:srgbClr val="005AA8"/>
                </a:solidFill>
                <a:latin typeface="Trebuchet MS"/>
                <a:cs typeface="Trebuchet MS"/>
              </a:rPr>
              <a:t>can’</a:t>
            </a:r>
            <a:r>
              <a:rPr sz="1500" b="1" i="1" spc="-35" dirty="0">
                <a:solidFill>
                  <a:srgbClr val="005AA8"/>
                </a:solidFill>
                <a:latin typeface="Trebuchet MS"/>
                <a:cs typeface="Trebuchet MS"/>
              </a:rPr>
              <a:t>t</a:t>
            </a:r>
            <a:r>
              <a:rPr sz="1500" b="1" i="1" spc="-100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-15" dirty="0">
                <a:solidFill>
                  <a:srgbClr val="005AA8"/>
                </a:solidFill>
                <a:latin typeface="Trebuchet MS"/>
                <a:cs typeface="Trebuchet MS"/>
              </a:rPr>
              <a:t>d</a:t>
            </a:r>
            <a:r>
              <a:rPr sz="1500" b="1" i="1" spc="40" dirty="0">
                <a:solidFill>
                  <a:srgbClr val="005AA8"/>
                </a:solidFill>
                <a:latin typeface="Trebuchet MS"/>
                <a:cs typeface="Trebuchet MS"/>
              </a:rPr>
              <a:t>o</a:t>
            </a:r>
            <a:r>
              <a:rPr sz="1500" b="1" i="1" spc="-100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-65" dirty="0">
                <a:solidFill>
                  <a:srgbClr val="005AA8"/>
                </a:solidFill>
                <a:latin typeface="Trebuchet MS"/>
                <a:cs typeface="Trebuchet MS"/>
              </a:rPr>
              <a:t>thi</a:t>
            </a:r>
            <a:r>
              <a:rPr sz="1500" b="1" i="1" spc="-10" dirty="0">
                <a:solidFill>
                  <a:srgbClr val="005AA8"/>
                </a:solidFill>
                <a:latin typeface="Trebuchet MS"/>
                <a:cs typeface="Trebuchet MS"/>
              </a:rPr>
              <a:t>s</a:t>
            </a:r>
            <a:r>
              <a:rPr sz="1500" b="1" i="1" spc="-100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dirty="0">
                <a:solidFill>
                  <a:srgbClr val="005AA8"/>
                </a:solidFill>
                <a:latin typeface="Trebuchet MS"/>
                <a:cs typeface="Trebuchet MS"/>
              </a:rPr>
              <a:t>o</a:t>
            </a:r>
            <a:r>
              <a:rPr sz="1500" b="1" i="1" spc="55" dirty="0">
                <a:solidFill>
                  <a:srgbClr val="005AA8"/>
                </a:solidFill>
                <a:latin typeface="Trebuchet MS"/>
                <a:cs typeface="Trebuchet MS"/>
              </a:rPr>
              <a:t>n</a:t>
            </a:r>
            <a:r>
              <a:rPr sz="1500" b="1" i="1" spc="-100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30" dirty="0">
                <a:solidFill>
                  <a:srgbClr val="005AA8"/>
                </a:solidFill>
                <a:latin typeface="Trebuchet MS"/>
                <a:cs typeface="Trebuchet MS"/>
              </a:rPr>
              <a:t>m</a:t>
            </a:r>
            <a:r>
              <a:rPr sz="1500" b="1" i="1" spc="55" dirty="0">
                <a:solidFill>
                  <a:srgbClr val="005AA8"/>
                </a:solidFill>
                <a:latin typeface="Trebuchet MS"/>
                <a:cs typeface="Trebuchet MS"/>
              </a:rPr>
              <a:t>y</a:t>
            </a:r>
            <a:r>
              <a:rPr sz="1500" b="1" i="1" spc="-100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-15" dirty="0">
                <a:solidFill>
                  <a:srgbClr val="005AA8"/>
                </a:solidFill>
                <a:latin typeface="Trebuchet MS"/>
                <a:cs typeface="Trebuchet MS"/>
              </a:rPr>
              <a:t>own.</a:t>
            </a:r>
            <a:endParaRPr sz="1500">
              <a:latin typeface="Trebuchet MS"/>
              <a:cs typeface="Trebuchet MS"/>
            </a:endParaRPr>
          </a:p>
          <a:p>
            <a:pPr marL="403225" marR="52069" indent="-161925">
              <a:lnSpc>
                <a:spcPct val="102600"/>
              </a:lnSpc>
              <a:spcBef>
                <a:spcPts val="755"/>
              </a:spcBef>
              <a:buClr>
                <a:srgbClr val="14397F"/>
              </a:buClr>
              <a:buSzPct val="138461"/>
              <a:buFont typeface="Verdana"/>
              <a:buChar char="•"/>
              <a:tabLst>
                <a:tab pos="403860" algn="l"/>
              </a:tabLst>
            </a:pP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famil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membe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frien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suppor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suc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goin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wit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nex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provide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visit.</a:t>
            </a:r>
            <a:endParaRPr sz="1300">
              <a:latin typeface="Tahoma"/>
              <a:cs typeface="Tahoma"/>
            </a:endParaRPr>
          </a:p>
          <a:p>
            <a:pPr marL="403225" marR="5080" indent="-161925">
              <a:lnSpc>
                <a:spcPct val="102600"/>
              </a:lnSpc>
              <a:spcBef>
                <a:spcPts val="795"/>
              </a:spcBef>
              <a:buClr>
                <a:srgbClr val="14397F"/>
              </a:buClr>
              <a:buSzPct val="138461"/>
              <a:buFont typeface="Verdana"/>
              <a:buChar char="•"/>
              <a:tabLst>
                <a:tab pos="403860" algn="l"/>
              </a:tabLst>
            </a:pP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provide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abou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suppor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grou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fo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peopl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with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diabetes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Yo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1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ca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fin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grou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at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005AA8"/>
                </a:solidFill>
                <a:latin typeface="Tahoma"/>
                <a:cs typeface="Tahoma"/>
                <a:hlinkClick r:id="rId3"/>
              </a:rPr>
              <a:t>www.diabetes.org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  <a:hlinkClick r:id="rId3"/>
              </a:rPr>
              <a:t>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29200" y="458762"/>
            <a:ext cx="4800600" cy="7313930"/>
          </a:xfrm>
          <a:custGeom>
            <a:avLst/>
            <a:gdLst/>
            <a:ahLst/>
            <a:cxnLst/>
            <a:rect l="l" t="t" r="r" b="b"/>
            <a:pathLst>
              <a:path w="4800600" h="7313930">
                <a:moveTo>
                  <a:pt x="0" y="0"/>
                </a:moveTo>
                <a:lnTo>
                  <a:pt x="0" y="7313637"/>
                </a:lnTo>
                <a:lnTo>
                  <a:pt x="4800600" y="7313637"/>
                </a:lnTo>
                <a:lnTo>
                  <a:pt x="4800600" y="182003"/>
                </a:lnTo>
                <a:lnTo>
                  <a:pt x="4800230" y="156116"/>
                </a:lnTo>
                <a:lnTo>
                  <a:pt x="4798900" y="111964"/>
                </a:lnTo>
                <a:lnTo>
                  <a:pt x="4792803" y="62752"/>
                </a:lnTo>
                <a:lnTo>
                  <a:pt x="4769680" y="23183"/>
                </a:lnTo>
                <a:lnTo>
                  <a:pt x="4719165" y="5396"/>
                </a:lnTo>
                <a:lnTo>
                  <a:pt x="4680141" y="1947"/>
                </a:lnTo>
                <a:lnTo>
                  <a:pt x="4630074" y="6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077" y="400837"/>
            <a:ext cx="749731" cy="662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5077" y="317473"/>
            <a:ext cx="800100" cy="800100"/>
          </a:xfrm>
          <a:custGeom>
            <a:avLst/>
            <a:gdLst/>
            <a:ahLst/>
            <a:cxnLst/>
            <a:rect l="l" t="t" r="r" b="b"/>
            <a:pathLst>
              <a:path w="800100" h="800100">
                <a:moveTo>
                  <a:pt x="399935" y="799858"/>
                </a:moveTo>
                <a:lnTo>
                  <a:pt x="464807" y="794624"/>
                </a:lnTo>
                <a:lnTo>
                  <a:pt x="526346" y="779469"/>
                </a:lnTo>
                <a:lnTo>
                  <a:pt x="583729" y="755218"/>
                </a:lnTo>
                <a:lnTo>
                  <a:pt x="636132" y="722695"/>
                </a:lnTo>
                <a:lnTo>
                  <a:pt x="682732" y="682721"/>
                </a:lnTo>
                <a:lnTo>
                  <a:pt x="722707" y="636122"/>
                </a:lnTo>
                <a:lnTo>
                  <a:pt x="755231" y="583720"/>
                </a:lnTo>
                <a:lnTo>
                  <a:pt x="779482" y="526340"/>
                </a:lnTo>
                <a:lnTo>
                  <a:pt x="794636" y="464803"/>
                </a:lnTo>
                <a:lnTo>
                  <a:pt x="799871" y="399935"/>
                </a:lnTo>
                <a:lnTo>
                  <a:pt x="798545" y="367134"/>
                </a:lnTo>
                <a:lnTo>
                  <a:pt x="788248" y="303826"/>
                </a:lnTo>
                <a:lnTo>
                  <a:pt x="768442" y="244262"/>
                </a:lnTo>
                <a:lnTo>
                  <a:pt x="739951" y="189266"/>
                </a:lnTo>
                <a:lnTo>
                  <a:pt x="703599" y="139661"/>
                </a:lnTo>
                <a:lnTo>
                  <a:pt x="660209" y="96271"/>
                </a:lnTo>
                <a:lnTo>
                  <a:pt x="610604" y="59919"/>
                </a:lnTo>
                <a:lnTo>
                  <a:pt x="555608" y="31428"/>
                </a:lnTo>
                <a:lnTo>
                  <a:pt x="496044" y="11623"/>
                </a:lnTo>
                <a:lnTo>
                  <a:pt x="432736" y="1325"/>
                </a:lnTo>
                <a:lnTo>
                  <a:pt x="399935" y="0"/>
                </a:lnTo>
                <a:lnTo>
                  <a:pt x="367134" y="1325"/>
                </a:lnTo>
                <a:lnTo>
                  <a:pt x="303826" y="11623"/>
                </a:lnTo>
                <a:lnTo>
                  <a:pt x="244262" y="31428"/>
                </a:lnTo>
                <a:lnTo>
                  <a:pt x="189266" y="59919"/>
                </a:lnTo>
                <a:lnTo>
                  <a:pt x="139661" y="96271"/>
                </a:lnTo>
                <a:lnTo>
                  <a:pt x="96271" y="139661"/>
                </a:lnTo>
                <a:lnTo>
                  <a:pt x="59919" y="189266"/>
                </a:lnTo>
                <a:lnTo>
                  <a:pt x="31428" y="244262"/>
                </a:lnTo>
                <a:lnTo>
                  <a:pt x="11623" y="303826"/>
                </a:lnTo>
                <a:lnTo>
                  <a:pt x="1325" y="367134"/>
                </a:lnTo>
                <a:lnTo>
                  <a:pt x="0" y="399935"/>
                </a:lnTo>
                <a:lnTo>
                  <a:pt x="1325" y="432734"/>
                </a:lnTo>
                <a:lnTo>
                  <a:pt x="11623" y="496039"/>
                </a:lnTo>
                <a:lnTo>
                  <a:pt x="31428" y="555601"/>
                </a:lnTo>
                <a:lnTo>
                  <a:pt x="59919" y="610595"/>
                </a:lnTo>
                <a:lnTo>
                  <a:pt x="96271" y="660198"/>
                </a:lnTo>
                <a:lnTo>
                  <a:pt x="139661" y="703588"/>
                </a:lnTo>
                <a:lnTo>
                  <a:pt x="189266" y="739939"/>
                </a:lnTo>
                <a:lnTo>
                  <a:pt x="244262" y="768429"/>
                </a:lnTo>
                <a:lnTo>
                  <a:pt x="303826" y="788235"/>
                </a:lnTo>
                <a:lnTo>
                  <a:pt x="367134" y="798532"/>
                </a:lnTo>
                <a:lnTo>
                  <a:pt x="399935" y="799858"/>
                </a:lnTo>
                <a:close/>
              </a:path>
            </a:pathLst>
          </a:custGeom>
          <a:ln w="34924">
            <a:solidFill>
              <a:srgbClr val="96A8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8403" y="5400294"/>
            <a:ext cx="4004310" cy="635000"/>
          </a:xfrm>
          <a:custGeom>
            <a:avLst/>
            <a:gdLst/>
            <a:ahLst/>
            <a:cxnLst/>
            <a:rect l="l" t="t" r="r" b="b"/>
            <a:pathLst>
              <a:path w="4004310" h="635000">
                <a:moveTo>
                  <a:pt x="182857" y="0"/>
                </a:moveTo>
                <a:lnTo>
                  <a:pt x="133296" y="182"/>
                </a:lnTo>
                <a:lnTo>
                  <a:pt x="93611" y="1463"/>
                </a:lnTo>
                <a:lnTo>
                  <a:pt x="50200" y="7840"/>
                </a:lnTo>
                <a:lnTo>
                  <a:pt x="16642" y="30426"/>
                </a:lnTo>
                <a:lnTo>
                  <a:pt x="2834" y="77152"/>
                </a:lnTo>
                <a:lnTo>
                  <a:pt x="160" y="133319"/>
                </a:lnTo>
                <a:lnTo>
                  <a:pt x="0" y="156796"/>
                </a:lnTo>
                <a:lnTo>
                  <a:pt x="0" y="477885"/>
                </a:lnTo>
                <a:lnTo>
                  <a:pt x="594" y="522371"/>
                </a:lnTo>
                <a:lnTo>
                  <a:pt x="4914" y="571954"/>
                </a:lnTo>
                <a:lnTo>
                  <a:pt x="22837" y="611822"/>
                </a:lnTo>
                <a:lnTo>
                  <a:pt x="62704" y="629744"/>
                </a:lnTo>
                <a:lnTo>
                  <a:pt x="112288" y="634065"/>
                </a:lnTo>
                <a:lnTo>
                  <a:pt x="156773" y="634659"/>
                </a:lnTo>
                <a:lnTo>
                  <a:pt x="3847477" y="634659"/>
                </a:lnTo>
                <a:lnTo>
                  <a:pt x="3891963" y="634065"/>
                </a:lnTo>
                <a:lnTo>
                  <a:pt x="3941546" y="629744"/>
                </a:lnTo>
                <a:lnTo>
                  <a:pt x="3981414" y="611822"/>
                </a:lnTo>
                <a:lnTo>
                  <a:pt x="3999336" y="571954"/>
                </a:lnTo>
                <a:lnTo>
                  <a:pt x="4003657" y="522371"/>
                </a:lnTo>
                <a:lnTo>
                  <a:pt x="4004251" y="477885"/>
                </a:lnTo>
                <a:lnTo>
                  <a:pt x="4004251" y="156796"/>
                </a:lnTo>
                <a:lnTo>
                  <a:pt x="4003657" y="112311"/>
                </a:lnTo>
                <a:lnTo>
                  <a:pt x="3999336" y="62727"/>
                </a:lnTo>
                <a:lnTo>
                  <a:pt x="3981414" y="22859"/>
                </a:lnTo>
                <a:lnTo>
                  <a:pt x="3941546" y="4937"/>
                </a:lnTo>
                <a:lnTo>
                  <a:pt x="3891963" y="617"/>
                </a:lnTo>
                <a:lnTo>
                  <a:pt x="182857" y="0"/>
                </a:lnTo>
                <a:close/>
              </a:path>
            </a:pathLst>
          </a:custGeom>
          <a:solidFill>
            <a:srgbClr val="E5E8F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8380" y="5400294"/>
            <a:ext cx="4004310" cy="635000"/>
          </a:xfrm>
          <a:custGeom>
            <a:avLst/>
            <a:gdLst/>
            <a:ahLst/>
            <a:cxnLst/>
            <a:rect l="l" t="t" r="r" b="b"/>
            <a:pathLst>
              <a:path w="4004310" h="635000">
                <a:moveTo>
                  <a:pt x="182879" y="0"/>
                </a:moveTo>
                <a:lnTo>
                  <a:pt x="133319" y="182"/>
                </a:lnTo>
                <a:lnTo>
                  <a:pt x="93634" y="1463"/>
                </a:lnTo>
                <a:lnTo>
                  <a:pt x="50223" y="7840"/>
                </a:lnTo>
                <a:lnTo>
                  <a:pt x="16664" y="30426"/>
                </a:lnTo>
                <a:lnTo>
                  <a:pt x="2857" y="77152"/>
                </a:lnTo>
                <a:lnTo>
                  <a:pt x="182" y="133319"/>
                </a:lnTo>
                <a:lnTo>
                  <a:pt x="0" y="182879"/>
                </a:lnTo>
                <a:lnTo>
                  <a:pt x="0" y="451802"/>
                </a:lnTo>
                <a:lnTo>
                  <a:pt x="182" y="501362"/>
                </a:lnTo>
                <a:lnTo>
                  <a:pt x="1463" y="541047"/>
                </a:lnTo>
                <a:lnTo>
                  <a:pt x="7840" y="584459"/>
                </a:lnTo>
                <a:lnTo>
                  <a:pt x="30426" y="618017"/>
                </a:lnTo>
                <a:lnTo>
                  <a:pt x="77152" y="631824"/>
                </a:lnTo>
                <a:lnTo>
                  <a:pt x="133319" y="634499"/>
                </a:lnTo>
                <a:lnTo>
                  <a:pt x="182879" y="634682"/>
                </a:lnTo>
                <a:lnTo>
                  <a:pt x="3821417" y="634682"/>
                </a:lnTo>
                <a:lnTo>
                  <a:pt x="3870977" y="634499"/>
                </a:lnTo>
                <a:lnTo>
                  <a:pt x="3910662" y="633219"/>
                </a:lnTo>
                <a:lnTo>
                  <a:pt x="3954073" y="626841"/>
                </a:lnTo>
                <a:lnTo>
                  <a:pt x="3987632" y="604255"/>
                </a:lnTo>
                <a:lnTo>
                  <a:pt x="4001439" y="557529"/>
                </a:lnTo>
                <a:lnTo>
                  <a:pt x="4004114" y="501362"/>
                </a:lnTo>
                <a:lnTo>
                  <a:pt x="4004297" y="451802"/>
                </a:lnTo>
                <a:lnTo>
                  <a:pt x="4004297" y="182879"/>
                </a:lnTo>
                <a:lnTo>
                  <a:pt x="4004114" y="133319"/>
                </a:lnTo>
                <a:lnTo>
                  <a:pt x="4002834" y="93634"/>
                </a:lnTo>
                <a:lnTo>
                  <a:pt x="3996456" y="50223"/>
                </a:lnTo>
                <a:lnTo>
                  <a:pt x="3973870" y="16664"/>
                </a:lnTo>
                <a:lnTo>
                  <a:pt x="3927144" y="2857"/>
                </a:lnTo>
                <a:lnTo>
                  <a:pt x="3870977" y="182"/>
                </a:lnTo>
                <a:lnTo>
                  <a:pt x="3821417" y="0"/>
                </a:lnTo>
                <a:lnTo>
                  <a:pt x="182879" y="0"/>
                </a:lnTo>
                <a:close/>
              </a:path>
            </a:pathLst>
          </a:custGeom>
          <a:ln w="635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9903" y="3477463"/>
            <a:ext cx="3911600" cy="0"/>
          </a:xfrm>
          <a:custGeom>
            <a:avLst/>
            <a:gdLst/>
            <a:ahLst/>
            <a:cxnLst/>
            <a:rect l="l" t="t" r="r" b="b"/>
            <a:pathLst>
              <a:path w="3911600">
                <a:moveTo>
                  <a:pt x="0" y="0"/>
                </a:moveTo>
                <a:lnTo>
                  <a:pt x="3911485" y="0"/>
                </a:lnTo>
              </a:path>
            </a:pathLst>
          </a:custGeom>
          <a:ln w="16510">
            <a:solidFill>
              <a:srgbClr val="14397F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0074" y="3477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6510">
            <a:solidFill>
              <a:srgbClr val="1439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86300" y="3477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6510">
            <a:solidFill>
              <a:srgbClr val="1439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68764" y="4699000"/>
            <a:ext cx="3911600" cy="0"/>
          </a:xfrm>
          <a:custGeom>
            <a:avLst/>
            <a:gdLst/>
            <a:ahLst/>
            <a:cxnLst/>
            <a:rect l="l" t="t" r="r" b="b"/>
            <a:pathLst>
              <a:path w="3911600">
                <a:moveTo>
                  <a:pt x="0" y="0"/>
                </a:moveTo>
                <a:lnTo>
                  <a:pt x="3911485" y="0"/>
                </a:lnTo>
              </a:path>
            </a:pathLst>
          </a:custGeom>
          <a:ln w="16510">
            <a:solidFill>
              <a:srgbClr val="14397F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18937" y="469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6510">
            <a:solidFill>
              <a:srgbClr val="1439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90674" y="3704933"/>
            <a:ext cx="3853815" cy="2218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i="1" spc="-40" dirty="0">
                <a:solidFill>
                  <a:srgbClr val="005AA8"/>
                </a:solidFill>
                <a:latin typeface="Calibri"/>
                <a:cs typeface="Calibri"/>
              </a:rPr>
              <a:t>I</a:t>
            </a:r>
            <a:r>
              <a:rPr sz="1300" b="1" i="1" spc="-25" dirty="0">
                <a:solidFill>
                  <a:srgbClr val="005AA8"/>
                </a:solidFill>
                <a:latin typeface="Calibri"/>
                <a:cs typeface="Calibri"/>
              </a:rPr>
              <a:t>f</a:t>
            </a:r>
            <a:r>
              <a:rPr sz="1300" b="1" i="1" spc="-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60" dirty="0">
                <a:solidFill>
                  <a:srgbClr val="005AA8"/>
                </a:solidFill>
                <a:latin typeface="Calibri"/>
                <a:cs typeface="Calibri"/>
              </a:rPr>
              <a:t>yo</a:t>
            </a:r>
            <a:r>
              <a:rPr sz="1300" b="1" i="1" spc="-45" dirty="0">
                <a:solidFill>
                  <a:srgbClr val="005AA8"/>
                </a:solidFill>
                <a:latin typeface="Calibri"/>
                <a:cs typeface="Calibri"/>
              </a:rPr>
              <a:t>u</a:t>
            </a:r>
            <a:r>
              <a:rPr sz="1300" b="1" i="1" spc="-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50" dirty="0">
                <a:solidFill>
                  <a:srgbClr val="005AA8"/>
                </a:solidFill>
                <a:latin typeface="Calibri"/>
                <a:cs typeface="Calibri"/>
              </a:rPr>
              <a:t>hav</a:t>
            </a:r>
            <a:r>
              <a:rPr sz="1300" b="1" i="1" spc="-30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1300" b="1" i="1" spc="-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50" dirty="0">
                <a:solidFill>
                  <a:srgbClr val="005AA8"/>
                </a:solidFill>
                <a:latin typeface="Calibri"/>
                <a:cs typeface="Calibri"/>
              </a:rPr>
              <a:t>troubl</a:t>
            </a:r>
            <a:r>
              <a:rPr sz="1300" b="1" i="1" spc="-35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1300" b="1" i="1" spc="-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45" dirty="0">
                <a:solidFill>
                  <a:srgbClr val="005AA8"/>
                </a:solidFill>
                <a:latin typeface="Calibri"/>
                <a:cs typeface="Calibri"/>
              </a:rPr>
              <a:t>payin</a:t>
            </a:r>
            <a:r>
              <a:rPr sz="1300" b="1" i="1" spc="-30" dirty="0">
                <a:solidFill>
                  <a:srgbClr val="005AA8"/>
                </a:solidFill>
                <a:latin typeface="Calibri"/>
                <a:cs typeface="Calibri"/>
              </a:rPr>
              <a:t>g</a:t>
            </a:r>
            <a:r>
              <a:rPr sz="1300" b="1" i="1" spc="-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005AA8"/>
                </a:solidFill>
                <a:latin typeface="Calibri"/>
                <a:cs typeface="Calibri"/>
              </a:rPr>
              <a:t>fo</a:t>
            </a:r>
            <a:r>
              <a:rPr sz="1300" b="1" i="1" spc="-40" dirty="0">
                <a:solidFill>
                  <a:srgbClr val="005AA8"/>
                </a:solidFill>
                <a:latin typeface="Calibri"/>
                <a:cs typeface="Calibri"/>
              </a:rPr>
              <a:t>r</a:t>
            </a:r>
            <a:r>
              <a:rPr sz="1300" b="1" i="1" spc="-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60" dirty="0">
                <a:solidFill>
                  <a:srgbClr val="005AA8"/>
                </a:solidFill>
                <a:latin typeface="Calibri"/>
                <a:cs typeface="Calibri"/>
              </a:rPr>
              <a:t>you</a:t>
            </a:r>
            <a:r>
              <a:rPr sz="1300" b="1" i="1" spc="-30" dirty="0">
                <a:solidFill>
                  <a:srgbClr val="005AA8"/>
                </a:solidFill>
                <a:latin typeface="Calibri"/>
                <a:cs typeface="Calibri"/>
              </a:rPr>
              <a:t>r</a:t>
            </a:r>
            <a:r>
              <a:rPr sz="1300" b="1" i="1" spc="-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30" dirty="0">
                <a:solidFill>
                  <a:srgbClr val="005AA8"/>
                </a:solidFill>
                <a:latin typeface="Calibri"/>
                <a:cs typeface="Calibri"/>
              </a:rPr>
              <a:t>medicine:</a:t>
            </a:r>
            <a:endParaRPr sz="1300">
              <a:latin typeface="Calibri"/>
              <a:cs typeface="Calibri"/>
            </a:endParaRPr>
          </a:p>
          <a:p>
            <a:pPr marL="403225" marR="332740" indent="-162560">
              <a:lnSpc>
                <a:spcPct val="102600"/>
              </a:lnSpc>
              <a:spcBef>
                <a:spcPts val="795"/>
              </a:spcBef>
              <a:buClr>
                <a:srgbClr val="14397F"/>
              </a:buClr>
              <a:buSzPct val="138461"/>
              <a:buFont typeface="Verdana"/>
              <a:buChar char="•"/>
              <a:tabLst>
                <a:tab pos="403860" algn="l"/>
              </a:tabLst>
            </a:pP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hav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Medicar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thin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ar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eligibl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Medicare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cal</a:t>
            </a:r>
            <a:r>
              <a:rPr sz="1300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800-MEDICAR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(800-633-4227),</a:t>
            </a:r>
            <a:endParaRPr sz="1300">
              <a:latin typeface="Tahoma"/>
              <a:cs typeface="Tahoma"/>
            </a:endParaRPr>
          </a:p>
          <a:p>
            <a:pPr marL="403225">
              <a:lnSpc>
                <a:spcPct val="100000"/>
              </a:lnSpc>
              <a:spcBef>
                <a:spcPts val="40"/>
              </a:spcBef>
            </a:pP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visi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005AA8"/>
                </a:solidFill>
                <a:latin typeface="Tahoma"/>
                <a:cs typeface="Tahoma"/>
                <a:hlinkClick r:id="rId5"/>
              </a:rPr>
              <a:t>www.medicare.gov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  <a:hlinkClick r:id="rId5"/>
              </a:rPr>
              <a:t>.</a:t>
            </a:r>
            <a:endParaRPr sz="1300">
              <a:latin typeface="Tahoma"/>
              <a:cs typeface="Tahoma"/>
            </a:endParaRPr>
          </a:p>
          <a:p>
            <a:pPr marL="403225" marR="33020" indent="-162560">
              <a:lnSpc>
                <a:spcPct val="102600"/>
              </a:lnSpc>
              <a:spcBef>
                <a:spcPts val="795"/>
              </a:spcBef>
              <a:buClr>
                <a:srgbClr val="14397F"/>
              </a:buClr>
              <a:buSzPct val="138461"/>
              <a:buFont typeface="Verdana"/>
              <a:buChar char="•"/>
              <a:tabLst>
                <a:tab pos="403860" algn="l"/>
              </a:tabLst>
            </a:pP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Fo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mor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informatio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Medicaid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contac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state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Medicai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agency.</a:t>
            </a: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L="127635" marR="5080">
              <a:lnSpc>
                <a:spcPct val="109000"/>
              </a:lnSpc>
            </a:pPr>
            <a:r>
              <a:rPr sz="1300" b="1" i="1" spc="-20" dirty="0">
                <a:solidFill>
                  <a:srgbClr val="005AA8"/>
                </a:solidFill>
                <a:latin typeface="Calibri"/>
                <a:cs typeface="Calibri"/>
              </a:rPr>
              <a:t>To</a:t>
            </a:r>
            <a:r>
              <a:rPr sz="1300" b="1" i="1" spc="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15" dirty="0">
                <a:solidFill>
                  <a:srgbClr val="005AA8"/>
                </a:solidFill>
                <a:latin typeface="Calibri"/>
                <a:cs typeface="Calibri"/>
              </a:rPr>
              <a:t>learn</a:t>
            </a:r>
            <a:r>
              <a:rPr sz="1300" b="1" i="1" spc="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45" dirty="0">
                <a:solidFill>
                  <a:srgbClr val="005AA8"/>
                </a:solidFill>
                <a:latin typeface="Calibri"/>
                <a:cs typeface="Calibri"/>
              </a:rPr>
              <a:t>more</a:t>
            </a:r>
            <a:r>
              <a:rPr sz="1300" b="1" i="1" spc="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55" dirty="0">
                <a:solidFill>
                  <a:srgbClr val="005AA8"/>
                </a:solidFill>
                <a:latin typeface="Calibri"/>
                <a:cs typeface="Calibri"/>
              </a:rPr>
              <a:t>about</a:t>
            </a:r>
            <a:r>
              <a:rPr sz="1300" b="1" i="1" spc="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35" dirty="0">
                <a:solidFill>
                  <a:srgbClr val="005AA8"/>
                </a:solidFill>
                <a:latin typeface="Calibri"/>
                <a:cs typeface="Calibri"/>
              </a:rPr>
              <a:t>what</a:t>
            </a:r>
            <a:r>
              <a:rPr sz="1300" b="1" i="1" spc="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005AA8"/>
                </a:solidFill>
                <a:latin typeface="Calibri"/>
                <a:cs typeface="Calibri"/>
              </a:rPr>
              <a:t>may</a:t>
            </a:r>
            <a:r>
              <a:rPr sz="1300" b="1" i="1" spc="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15" dirty="0">
                <a:solidFill>
                  <a:srgbClr val="005AA8"/>
                </a:solidFill>
                <a:latin typeface="Calibri"/>
                <a:cs typeface="Calibri"/>
              </a:rPr>
              <a:t>be</a:t>
            </a:r>
            <a:r>
              <a:rPr sz="1300" b="1" i="1" spc="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35" dirty="0">
                <a:solidFill>
                  <a:srgbClr val="005AA8"/>
                </a:solidFill>
                <a:latin typeface="Calibri"/>
                <a:cs typeface="Calibri"/>
              </a:rPr>
              <a:t>getting</a:t>
            </a:r>
            <a:r>
              <a:rPr sz="1300" b="1" i="1" spc="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dirty="0">
                <a:solidFill>
                  <a:srgbClr val="005AA8"/>
                </a:solidFill>
                <a:latin typeface="Calibri"/>
                <a:cs typeface="Calibri"/>
              </a:rPr>
              <a:t>in</a:t>
            </a:r>
            <a:r>
              <a:rPr sz="1300" b="1" i="1" spc="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45" dirty="0">
                <a:solidFill>
                  <a:srgbClr val="005AA8"/>
                </a:solidFill>
                <a:latin typeface="Calibri"/>
                <a:cs typeface="Calibri"/>
              </a:rPr>
              <a:t>the</a:t>
            </a:r>
            <a:r>
              <a:rPr sz="1300" b="1" i="1" spc="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20" dirty="0">
                <a:solidFill>
                  <a:srgbClr val="005AA8"/>
                </a:solidFill>
                <a:latin typeface="Calibri"/>
                <a:cs typeface="Calibri"/>
              </a:rPr>
              <a:t>way</a:t>
            </a:r>
            <a:r>
              <a:rPr sz="1300" b="1" i="1" spc="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45" dirty="0">
                <a:solidFill>
                  <a:srgbClr val="005AA8"/>
                </a:solidFill>
                <a:latin typeface="Calibri"/>
                <a:cs typeface="Calibri"/>
              </a:rPr>
              <a:t>of</a:t>
            </a:r>
            <a:r>
              <a:rPr sz="1300" b="1" i="1" spc="-25" dirty="0">
                <a:solidFill>
                  <a:srgbClr val="005AA8"/>
                </a:solidFill>
                <a:latin typeface="Calibri"/>
                <a:cs typeface="Calibri"/>
              </a:rPr>
              <a:t> taking</a:t>
            </a:r>
            <a:r>
              <a:rPr sz="1300" b="1" i="1" spc="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40" dirty="0">
                <a:solidFill>
                  <a:srgbClr val="005AA8"/>
                </a:solidFill>
                <a:latin typeface="Calibri"/>
                <a:cs typeface="Calibri"/>
              </a:rPr>
              <a:t>your</a:t>
            </a:r>
            <a:r>
              <a:rPr sz="1300" b="1" i="1" spc="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10" dirty="0">
                <a:solidFill>
                  <a:srgbClr val="005AA8"/>
                </a:solidFill>
                <a:latin typeface="Calibri"/>
                <a:cs typeface="Calibri"/>
              </a:rPr>
              <a:t>medicine,</a:t>
            </a:r>
            <a:r>
              <a:rPr sz="1300" b="1" i="1" spc="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45" dirty="0">
                <a:solidFill>
                  <a:srgbClr val="005AA8"/>
                </a:solidFill>
                <a:latin typeface="Calibri"/>
                <a:cs typeface="Calibri"/>
              </a:rPr>
              <a:t>go</a:t>
            </a:r>
            <a:r>
              <a:rPr sz="1300" b="1" i="1" spc="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005AA8"/>
                </a:solidFill>
                <a:latin typeface="Calibri"/>
                <a:cs typeface="Calibri"/>
              </a:rPr>
              <a:t>to</a:t>
            </a:r>
            <a:r>
              <a:rPr sz="1300" b="1" i="1" spc="5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spc="-70" dirty="0">
                <a:solidFill>
                  <a:srgbClr val="005AA8"/>
                </a:solidFill>
                <a:latin typeface="Tahoma"/>
                <a:cs typeface="Tahoma"/>
                <a:hlinkClick r:id="rId6"/>
              </a:rPr>
              <a:t>www.HealthCoach4Me.com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  <a:hlinkClick r:id="rId6"/>
              </a:rPr>
              <a:t>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8574" y="1663584"/>
            <a:ext cx="360680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0" b="1" i="1" spc="-110" dirty="0">
                <a:solidFill>
                  <a:srgbClr val="ADBADE"/>
                </a:solidFill>
                <a:latin typeface="Times New Roman"/>
                <a:cs typeface="Times New Roman"/>
              </a:rPr>
              <a:t>“</a:t>
            </a:r>
            <a:endParaRPr sz="55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 rot="10800000">
            <a:off x="3791230" y="1365657"/>
            <a:ext cx="934693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5500" b="1" i="1" spc="-110" dirty="0">
                <a:solidFill>
                  <a:srgbClr val="ADBADE"/>
                </a:solidFill>
                <a:latin typeface="Times New Roman"/>
                <a:cs typeface="Times New Roman"/>
              </a:rPr>
              <a:t>“</a:t>
            </a:r>
            <a:endParaRPr sz="55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97538" y="1001757"/>
            <a:ext cx="3660775" cy="3390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96215">
              <a:lnSpc>
                <a:spcPct val="102600"/>
              </a:lnSpc>
            </a:pPr>
            <a:r>
              <a:rPr sz="1300" b="1" i="1" spc="-65" dirty="0">
                <a:solidFill>
                  <a:srgbClr val="005AA8"/>
                </a:solidFill>
                <a:latin typeface="Calibri"/>
                <a:cs typeface="Calibri"/>
              </a:rPr>
              <a:t>Fo</a:t>
            </a:r>
            <a:r>
              <a:rPr sz="1300" b="1" i="1" spc="-25" dirty="0">
                <a:solidFill>
                  <a:srgbClr val="005AA8"/>
                </a:solidFill>
                <a:latin typeface="Calibri"/>
                <a:cs typeface="Calibri"/>
              </a:rPr>
              <a:t>r</a:t>
            </a:r>
            <a:r>
              <a:rPr sz="1300" b="1" i="1" spc="-3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75" dirty="0">
                <a:solidFill>
                  <a:srgbClr val="005AA8"/>
                </a:solidFill>
                <a:latin typeface="Calibri"/>
                <a:cs typeface="Calibri"/>
              </a:rPr>
              <a:t>mor</a:t>
            </a:r>
            <a:r>
              <a:rPr sz="1300" b="1" i="1" spc="-40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1300" b="1" i="1" spc="-3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40" dirty="0">
                <a:solidFill>
                  <a:srgbClr val="005AA8"/>
                </a:solidFill>
                <a:latin typeface="Calibri"/>
                <a:cs typeface="Calibri"/>
              </a:rPr>
              <a:t>hel</a:t>
            </a:r>
            <a:r>
              <a:rPr sz="1300" b="1" i="1" spc="-10" dirty="0">
                <a:solidFill>
                  <a:srgbClr val="005AA8"/>
                </a:solidFill>
                <a:latin typeface="Calibri"/>
                <a:cs typeface="Calibri"/>
              </a:rPr>
              <a:t>p</a:t>
            </a:r>
            <a:r>
              <a:rPr sz="1300" b="1" i="1" spc="-3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75" dirty="0">
                <a:solidFill>
                  <a:srgbClr val="005AA8"/>
                </a:solidFill>
                <a:latin typeface="Calibri"/>
                <a:cs typeface="Calibri"/>
              </a:rPr>
              <a:t>an</a:t>
            </a:r>
            <a:r>
              <a:rPr sz="1300" b="1" i="1" spc="-45" dirty="0">
                <a:solidFill>
                  <a:srgbClr val="005AA8"/>
                </a:solidFill>
                <a:latin typeface="Calibri"/>
                <a:cs typeface="Calibri"/>
              </a:rPr>
              <a:t>d</a:t>
            </a:r>
            <a:r>
              <a:rPr sz="1300" b="1" i="1" spc="-3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75" dirty="0">
                <a:solidFill>
                  <a:srgbClr val="005AA8"/>
                </a:solidFill>
                <a:latin typeface="Calibri"/>
                <a:cs typeface="Calibri"/>
              </a:rPr>
              <a:t>information</a:t>
            </a:r>
            <a:r>
              <a:rPr sz="1300" b="1" i="1" spc="-25" dirty="0">
                <a:solidFill>
                  <a:srgbClr val="005AA8"/>
                </a:solidFill>
                <a:latin typeface="Calibri"/>
                <a:cs typeface="Calibri"/>
              </a:rPr>
              <a:t>,</a:t>
            </a:r>
            <a:r>
              <a:rPr sz="1300" b="1" i="1" spc="-3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45" dirty="0">
                <a:solidFill>
                  <a:srgbClr val="005AA8"/>
                </a:solidFill>
                <a:latin typeface="Calibri"/>
                <a:cs typeface="Calibri"/>
              </a:rPr>
              <a:t>contac</a:t>
            </a:r>
            <a:r>
              <a:rPr sz="1300" b="1" i="1" spc="-10" dirty="0">
                <a:solidFill>
                  <a:srgbClr val="005AA8"/>
                </a:solidFill>
                <a:latin typeface="Calibri"/>
                <a:cs typeface="Calibri"/>
              </a:rPr>
              <a:t>t</a:t>
            </a:r>
            <a:r>
              <a:rPr sz="1300" b="1" i="1" spc="-3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55" dirty="0">
                <a:solidFill>
                  <a:srgbClr val="005AA8"/>
                </a:solidFill>
                <a:latin typeface="Calibri"/>
                <a:cs typeface="Calibri"/>
              </a:rPr>
              <a:t>on</a:t>
            </a:r>
            <a:r>
              <a:rPr sz="1300" b="1" i="1" spc="-20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1300" b="1" i="1" spc="-3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75" dirty="0">
                <a:solidFill>
                  <a:srgbClr val="005AA8"/>
                </a:solidFill>
                <a:latin typeface="Calibri"/>
                <a:cs typeface="Calibri"/>
              </a:rPr>
              <a:t>o</a:t>
            </a:r>
            <a:r>
              <a:rPr sz="1300" b="1" i="1" spc="-30" dirty="0">
                <a:solidFill>
                  <a:srgbClr val="005AA8"/>
                </a:solidFill>
                <a:latin typeface="Calibri"/>
                <a:cs typeface="Calibri"/>
              </a:rPr>
              <a:t>r </a:t>
            </a:r>
            <a:r>
              <a:rPr sz="1300" b="1" i="1" spc="-75" dirty="0">
                <a:solidFill>
                  <a:srgbClr val="005AA8"/>
                </a:solidFill>
                <a:latin typeface="Calibri"/>
                <a:cs typeface="Calibri"/>
              </a:rPr>
              <a:t>mor</a:t>
            </a:r>
            <a:r>
              <a:rPr sz="1300" b="1" i="1" spc="-40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1300" b="1" i="1" spc="-3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75" dirty="0">
                <a:solidFill>
                  <a:srgbClr val="005AA8"/>
                </a:solidFill>
                <a:latin typeface="Calibri"/>
                <a:cs typeface="Calibri"/>
              </a:rPr>
              <a:t>of</a:t>
            </a:r>
            <a:r>
              <a:rPr sz="1300" b="1" i="1" spc="-55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45" dirty="0">
                <a:solidFill>
                  <a:srgbClr val="005AA8"/>
                </a:solidFill>
                <a:latin typeface="Calibri"/>
                <a:cs typeface="Calibri"/>
              </a:rPr>
              <a:t>thes</a:t>
            </a:r>
            <a:r>
              <a:rPr sz="1300" b="1" i="1" spc="-15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1300" b="1" i="1" spc="-3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45" dirty="0">
                <a:solidFill>
                  <a:srgbClr val="005AA8"/>
                </a:solidFill>
                <a:latin typeface="Calibri"/>
                <a:cs typeface="Calibri"/>
              </a:rPr>
              <a:t>diabete</a:t>
            </a:r>
            <a:r>
              <a:rPr sz="1300" b="1" i="1" spc="-15" dirty="0">
                <a:solidFill>
                  <a:srgbClr val="005AA8"/>
                </a:solidFill>
                <a:latin typeface="Calibri"/>
                <a:cs typeface="Calibri"/>
              </a:rPr>
              <a:t>s</a:t>
            </a:r>
            <a:r>
              <a:rPr sz="1300" b="1" i="1" spc="-3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25" dirty="0">
                <a:solidFill>
                  <a:srgbClr val="005AA8"/>
                </a:solidFill>
                <a:latin typeface="Calibri"/>
                <a:cs typeface="Calibri"/>
              </a:rPr>
              <a:t>resources: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1300" b="1" spc="-150" dirty="0">
                <a:solidFill>
                  <a:srgbClr val="14397F"/>
                </a:solidFill>
                <a:latin typeface="Tahoma"/>
                <a:cs typeface="Tahoma"/>
              </a:rPr>
              <a:t>America</a:t>
            </a:r>
            <a:r>
              <a:rPr sz="1300" b="1" spc="-145" dirty="0">
                <a:solidFill>
                  <a:srgbClr val="14397F"/>
                </a:solidFill>
                <a:latin typeface="Tahoma"/>
                <a:cs typeface="Tahoma"/>
              </a:rPr>
              <a:t>n</a:t>
            </a:r>
            <a:r>
              <a:rPr sz="1300" b="1" spc="-105" dirty="0">
                <a:solidFill>
                  <a:srgbClr val="14397F"/>
                </a:solidFill>
                <a:latin typeface="Tahoma"/>
                <a:cs typeface="Tahoma"/>
              </a:rPr>
              <a:t> </a:t>
            </a:r>
            <a:r>
              <a:rPr sz="1300" b="1" spc="-160" dirty="0">
                <a:solidFill>
                  <a:srgbClr val="14397F"/>
                </a:solidFill>
                <a:latin typeface="Tahoma"/>
                <a:cs typeface="Tahoma"/>
              </a:rPr>
              <a:t>Diabete</a:t>
            </a:r>
            <a:r>
              <a:rPr sz="1300" b="1" spc="-130" dirty="0">
                <a:solidFill>
                  <a:srgbClr val="14397F"/>
                </a:solidFill>
                <a:latin typeface="Tahoma"/>
                <a:cs typeface="Tahoma"/>
              </a:rPr>
              <a:t>s</a:t>
            </a:r>
            <a:r>
              <a:rPr sz="1300" b="1" spc="-105" dirty="0">
                <a:solidFill>
                  <a:srgbClr val="14397F"/>
                </a:solidFill>
                <a:latin typeface="Tahoma"/>
                <a:cs typeface="Tahoma"/>
              </a:rPr>
              <a:t> </a:t>
            </a:r>
            <a:r>
              <a:rPr sz="1300" b="1" spc="-130" dirty="0">
                <a:solidFill>
                  <a:srgbClr val="14397F"/>
                </a:solidFill>
                <a:latin typeface="Tahoma"/>
                <a:cs typeface="Tahoma"/>
              </a:rPr>
              <a:t>Associatio</a:t>
            </a:r>
            <a:r>
              <a:rPr sz="1300" b="1" spc="-135" dirty="0">
                <a:solidFill>
                  <a:srgbClr val="14397F"/>
                </a:solidFill>
                <a:latin typeface="Tahoma"/>
                <a:cs typeface="Tahoma"/>
              </a:rPr>
              <a:t>n</a:t>
            </a:r>
            <a:r>
              <a:rPr sz="1300" b="1" spc="-105" dirty="0">
                <a:solidFill>
                  <a:srgbClr val="14397F"/>
                </a:solidFill>
                <a:latin typeface="Tahoma"/>
                <a:cs typeface="Tahoma"/>
              </a:rPr>
              <a:t> </a:t>
            </a:r>
            <a:r>
              <a:rPr sz="1300" b="1" spc="-195" dirty="0">
                <a:solidFill>
                  <a:srgbClr val="14397F"/>
                </a:solidFill>
                <a:latin typeface="Tahoma"/>
                <a:cs typeface="Tahoma"/>
              </a:rPr>
              <a:t>(ADA)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300" spc="-135" dirty="0">
                <a:solidFill>
                  <a:srgbClr val="231F20"/>
                </a:solidFill>
                <a:latin typeface="Tahoma"/>
                <a:cs typeface="Tahoma"/>
              </a:rPr>
              <a:t>800-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DIABETE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45" dirty="0">
                <a:solidFill>
                  <a:srgbClr val="231F20"/>
                </a:solidFill>
                <a:latin typeface="Tahoma"/>
                <a:cs typeface="Tahoma"/>
              </a:rPr>
              <a:t>(800-342-2383)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300" spc="-75" dirty="0">
                <a:solidFill>
                  <a:srgbClr val="005AA8"/>
                </a:solidFill>
                <a:latin typeface="Tahoma"/>
                <a:cs typeface="Tahoma"/>
                <a:hlinkClick r:id="rId3"/>
              </a:rPr>
              <a:t>www.diabetes.org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300" b="1" spc="-155" dirty="0">
                <a:solidFill>
                  <a:srgbClr val="14397F"/>
                </a:solidFill>
                <a:latin typeface="Tahoma"/>
                <a:cs typeface="Tahoma"/>
              </a:rPr>
              <a:t>Nationa</a:t>
            </a:r>
            <a:r>
              <a:rPr sz="1300" b="1" spc="-75" dirty="0">
                <a:solidFill>
                  <a:srgbClr val="14397F"/>
                </a:solidFill>
                <a:latin typeface="Tahoma"/>
                <a:cs typeface="Tahoma"/>
              </a:rPr>
              <a:t>l</a:t>
            </a:r>
            <a:r>
              <a:rPr sz="1300" b="1" spc="-105" dirty="0">
                <a:solidFill>
                  <a:srgbClr val="14397F"/>
                </a:solidFill>
                <a:latin typeface="Tahoma"/>
                <a:cs typeface="Tahoma"/>
              </a:rPr>
              <a:t> </a:t>
            </a:r>
            <a:r>
              <a:rPr sz="1300" b="1" spc="-160" dirty="0">
                <a:solidFill>
                  <a:srgbClr val="14397F"/>
                </a:solidFill>
                <a:latin typeface="Tahoma"/>
                <a:cs typeface="Tahoma"/>
              </a:rPr>
              <a:t>Diabete</a:t>
            </a:r>
            <a:r>
              <a:rPr sz="1300" b="1" spc="-130" dirty="0">
                <a:solidFill>
                  <a:srgbClr val="14397F"/>
                </a:solidFill>
                <a:latin typeface="Tahoma"/>
                <a:cs typeface="Tahoma"/>
              </a:rPr>
              <a:t>s</a:t>
            </a:r>
            <a:r>
              <a:rPr sz="1300" b="1" spc="-105" dirty="0">
                <a:solidFill>
                  <a:srgbClr val="14397F"/>
                </a:solidFill>
                <a:latin typeface="Tahoma"/>
                <a:cs typeface="Tahoma"/>
              </a:rPr>
              <a:t> </a:t>
            </a:r>
            <a:r>
              <a:rPr sz="1300" b="1" spc="-190" dirty="0">
                <a:solidFill>
                  <a:srgbClr val="14397F"/>
                </a:solidFill>
                <a:latin typeface="Tahoma"/>
                <a:cs typeface="Tahoma"/>
              </a:rPr>
              <a:t>Informatio</a:t>
            </a:r>
            <a:r>
              <a:rPr sz="1300" b="1" spc="-200" dirty="0">
                <a:solidFill>
                  <a:srgbClr val="14397F"/>
                </a:solidFill>
                <a:latin typeface="Tahoma"/>
                <a:cs typeface="Tahoma"/>
              </a:rPr>
              <a:t>n</a:t>
            </a:r>
            <a:r>
              <a:rPr sz="1300" b="1" spc="-105" dirty="0">
                <a:solidFill>
                  <a:srgbClr val="14397F"/>
                </a:solidFill>
                <a:latin typeface="Tahoma"/>
                <a:cs typeface="Tahoma"/>
              </a:rPr>
              <a:t> </a:t>
            </a:r>
            <a:r>
              <a:rPr sz="1300" b="1" spc="-150" dirty="0">
                <a:solidFill>
                  <a:srgbClr val="14397F"/>
                </a:solidFill>
                <a:latin typeface="Tahoma"/>
                <a:cs typeface="Tahoma"/>
              </a:rPr>
              <a:t>Clearinghous</a:t>
            </a:r>
            <a:r>
              <a:rPr sz="1300" b="1" spc="-140" dirty="0">
                <a:solidFill>
                  <a:srgbClr val="14397F"/>
                </a:solidFill>
                <a:latin typeface="Tahoma"/>
                <a:cs typeface="Tahoma"/>
              </a:rPr>
              <a:t>e</a:t>
            </a:r>
            <a:r>
              <a:rPr sz="1300" b="1" spc="-105" dirty="0">
                <a:solidFill>
                  <a:srgbClr val="14397F"/>
                </a:solidFill>
                <a:latin typeface="Tahoma"/>
                <a:cs typeface="Tahoma"/>
              </a:rPr>
              <a:t> </a:t>
            </a:r>
            <a:r>
              <a:rPr sz="1300" b="1" spc="-225" dirty="0">
                <a:solidFill>
                  <a:srgbClr val="14397F"/>
                </a:solidFill>
                <a:latin typeface="Tahoma"/>
                <a:cs typeface="Tahoma"/>
              </a:rPr>
              <a:t>(NDIC)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300" spc="-145" dirty="0">
                <a:solidFill>
                  <a:srgbClr val="231F20"/>
                </a:solidFill>
                <a:latin typeface="Tahoma"/>
                <a:cs typeface="Tahoma"/>
              </a:rPr>
              <a:t>800-860-8747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300" spc="-85" dirty="0">
                <a:solidFill>
                  <a:srgbClr val="005AA8"/>
                </a:solidFill>
                <a:latin typeface="Tahoma"/>
                <a:cs typeface="Tahoma"/>
                <a:hlinkClick r:id="rId7"/>
              </a:rPr>
              <a:t>www.diabetes.niddk.nih.gov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300" b="1" spc="-155" dirty="0">
                <a:solidFill>
                  <a:srgbClr val="14397F"/>
                </a:solidFill>
                <a:latin typeface="Tahoma"/>
                <a:cs typeface="Tahoma"/>
              </a:rPr>
              <a:t>Nationa</a:t>
            </a:r>
            <a:r>
              <a:rPr sz="1300" b="1" spc="-75" dirty="0">
                <a:solidFill>
                  <a:srgbClr val="14397F"/>
                </a:solidFill>
                <a:latin typeface="Tahoma"/>
                <a:cs typeface="Tahoma"/>
              </a:rPr>
              <a:t>l</a:t>
            </a:r>
            <a:r>
              <a:rPr sz="1300" b="1" spc="-105" dirty="0">
                <a:solidFill>
                  <a:srgbClr val="14397F"/>
                </a:solidFill>
                <a:latin typeface="Tahoma"/>
                <a:cs typeface="Tahoma"/>
              </a:rPr>
              <a:t> </a:t>
            </a:r>
            <a:r>
              <a:rPr sz="1300" b="1" spc="-160" dirty="0">
                <a:solidFill>
                  <a:srgbClr val="14397F"/>
                </a:solidFill>
                <a:latin typeface="Tahoma"/>
                <a:cs typeface="Tahoma"/>
              </a:rPr>
              <a:t>Diabete</a:t>
            </a:r>
            <a:r>
              <a:rPr sz="1300" b="1" spc="-130" dirty="0">
                <a:solidFill>
                  <a:srgbClr val="14397F"/>
                </a:solidFill>
                <a:latin typeface="Tahoma"/>
                <a:cs typeface="Tahoma"/>
              </a:rPr>
              <a:t>s</a:t>
            </a:r>
            <a:r>
              <a:rPr sz="1300" b="1" spc="-105" dirty="0">
                <a:solidFill>
                  <a:srgbClr val="14397F"/>
                </a:solidFill>
                <a:latin typeface="Tahoma"/>
                <a:cs typeface="Tahoma"/>
              </a:rPr>
              <a:t> </a:t>
            </a:r>
            <a:r>
              <a:rPr sz="1300" b="1" spc="-155" dirty="0">
                <a:solidFill>
                  <a:srgbClr val="14397F"/>
                </a:solidFill>
                <a:latin typeface="Tahoma"/>
                <a:cs typeface="Tahoma"/>
              </a:rPr>
              <a:t>Educatio</a:t>
            </a:r>
            <a:r>
              <a:rPr sz="1300" b="1" spc="-160" dirty="0">
                <a:solidFill>
                  <a:srgbClr val="14397F"/>
                </a:solidFill>
                <a:latin typeface="Tahoma"/>
                <a:cs typeface="Tahoma"/>
              </a:rPr>
              <a:t>n</a:t>
            </a:r>
            <a:r>
              <a:rPr sz="1300" b="1" spc="-105" dirty="0">
                <a:solidFill>
                  <a:srgbClr val="14397F"/>
                </a:solidFill>
                <a:latin typeface="Tahoma"/>
                <a:cs typeface="Tahoma"/>
              </a:rPr>
              <a:t> </a:t>
            </a:r>
            <a:r>
              <a:rPr sz="1300" b="1" spc="-190" dirty="0">
                <a:solidFill>
                  <a:srgbClr val="14397F"/>
                </a:solidFill>
                <a:latin typeface="Tahoma"/>
                <a:cs typeface="Tahoma"/>
              </a:rPr>
              <a:t>Program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300" spc="-145" dirty="0">
                <a:solidFill>
                  <a:srgbClr val="231F20"/>
                </a:solidFill>
                <a:latin typeface="Tahoma"/>
                <a:cs typeface="Tahoma"/>
              </a:rPr>
              <a:t>301-496-3583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300" spc="-85" dirty="0">
                <a:solidFill>
                  <a:srgbClr val="005AA8"/>
                </a:solidFill>
                <a:latin typeface="Tahoma"/>
                <a:cs typeface="Tahoma"/>
                <a:hlinkClick r:id="rId8"/>
              </a:rPr>
              <a:t>www.ndep.nih.gov/index.aspx</a:t>
            </a: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5080">
              <a:lnSpc>
                <a:spcPts val="1300"/>
              </a:lnSpc>
            </a:pPr>
            <a:r>
              <a:rPr sz="1100" spc="-90" dirty="0">
                <a:solidFill>
                  <a:srgbClr val="231F20"/>
                </a:solidFill>
                <a:latin typeface="Calibri"/>
                <a:cs typeface="Calibri"/>
              </a:rPr>
              <a:t>Th</a:t>
            </a:r>
            <a:r>
              <a:rPr sz="1100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Calibri"/>
                <a:cs typeface="Calibri"/>
              </a:rPr>
              <a:t>resource</a:t>
            </a:r>
            <a:r>
              <a:rPr sz="1100" spc="-5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Calibri"/>
                <a:cs typeface="Calibri"/>
              </a:rPr>
              <a:t>listed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95" dirty="0">
                <a:solidFill>
                  <a:srgbClr val="231F20"/>
                </a:solidFill>
                <a:latin typeface="Calibri"/>
                <a:cs typeface="Calibri"/>
              </a:rPr>
              <a:t>abov</a:t>
            </a:r>
            <a:r>
              <a:rPr sz="1100" spc="-7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Calibri"/>
                <a:cs typeface="Calibri"/>
              </a:rPr>
              <a:t>ar</a:t>
            </a:r>
            <a:r>
              <a:rPr sz="1100" spc="-7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85" dirty="0">
                <a:solidFill>
                  <a:srgbClr val="231F20"/>
                </a:solidFill>
                <a:latin typeface="Calibri"/>
                <a:cs typeface="Calibri"/>
              </a:rPr>
              <a:t>administere</a:t>
            </a:r>
            <a:r>
              <a:rPr sz="1100" spc="-7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1100" spc="-7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95" dirty="0">
                <a:solidFill>
                  <a:srgbClr val="231F20"/>
                </a:solidFill>
                <a:latin typeface="Calibri"/>
                <a:cs typeface="Calibri"/>
              </a:rPr>
              <a:t>independen</a:t>
            </a:r>
            <a:r>
              <a:rPr sz="1100" spc="-5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85" dirty="0">
                <a:solidFill>
                  <a:srgbClr val="231F20"/>
                </a:solidFill>
                <a:latin typeface="Calibri"/>
                <a:cs typeface="Calibri"/>
              </a:rPr>
              <a:t>thir</a:t>
            </a:r>
            <a:r>
              <a:rPr sz="1100" spc="-9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Calibri"/>
                <a:cs typeface="Calibri"/>
              </a:rPr>
              <a:t>parties</a:t>
            </a:r>
            <a:r>
              <a:rPr sz="11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no</a:t>
            </a:r>
            <a:r>
              <a:rPr sz="1100" spc="-6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Calibri"/>
                <a:cs typeface="Calibri"/>
              </a:rPr>
              <a:t>affiliated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Calibri"/>
                <a:cs typeface="Calibri"/>
              </a:rPr>
              <a:t>wit</a:t>
            </a:r>
            <a:r>
              <a:rPr sz="1100" spc="-65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100" spc="-7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95" dirty="0">
                <a:solidFill>
                  <a:srgbClr val="231F20"/>
                </a:solidFill>
                <a:latin typeface="Calibri"/>
                <a:cs typeface="Calibri"/>
              </a:rPr>
              <a:t>endorse</a:t>
            </a:r>
            <a:r>
              <a:rPr sz="1100" spc="-8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1100" spc="-7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Calibri"/>
                <a:cs typeface="Calibri"/>
              </a:rPr>
              <a:t>GlaxoSmithKline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Calibri"/>
                <a:cs typeface="Calibri"/>
              </a:rPr>
              <a:t>GlaxoSmithKlin</a:t>
            </a:r>
            <a:r>
              <a:rPr sz="1100" spc="-5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not</a:t>
            </a:r>
            <a:r>
              <a:rPr sz="11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Calibri"/>
                <a:cs typeface="Calibri"/>
              </a:rPr>
              <a:t>responsibl</a:t>
            </a:r>
            <a:r>
              <a:rPr sz="1100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95" dirty="0">
                <a:solidFill>
                  <a:srgbClr val="231F20"/>
                </a:solidFill>
                <a:latin typeface="Calibri"/>
                <a:cs typeface="Calibri"/>
              </a:rPr>
              <a:t>fo</a:t>
            </a:r>
            <a:r>
              <a:rPr sz="1100" spc="-6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95" dirty="0">
                <a:solidFill>
                  <a:srgbClr val="231F20"/>
                </a:solidFill>
                <a:latin typeface="Calibri"/>
                <a:cs typeface="Calibri"/>
              </a:rPr>
              <a:t>th</a:t>
            </a:r>
            <a:r>
              <a:rPr sz="1100" spc="-8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conten</a:t>
            </a:r>
            <a:r>
              <a:rPr sz="1100" spc="-6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100" spc="-50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Calibri"/>
                <a:cs typeface="Calibri"/>
              </a:rPr>
              <a:t>thes</a:t>
            </a:r>
            <a:r>
              <a:rPr sz="1100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Calibri"/>
                <a:cs typeface="Calibri"/>
              </a:rPr>
              <a:t>resources.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97538" y="4986511"/>
            <a:ext cx="3869054" cy="171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i="1" spc="-50" dirty="0">
                <a:solidFill>
                  <a:srgbClr val="005AA8"/>
                </a:solidFill>
                <a:latin typeface="Calibri"/>
                <a:cs typeface="Calibri"/>
              </a:rPr>
              <a:t>Hav</a:t>
            </a:r>
            <a:r>
              <a:rPr sz="1300" b="1" i="1" spc="-30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1300" b="1" i="1" spc="-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60" dirty="0">
                <a:solidFill>
                  <a:srgbClr val="005AA8"/>
                </a:solidFill>
                <a:latin typeface="Calibri"/>
                <a:cs typeface="Calibri"/>
              </a:rPr>
              <a:t>yo</a:t>
            </a:r>
            <a:r>
              <a:rPr sz="1300" b="1" i="1" spc="-45" dirty="0">
                <a:solidFill>
                  <a:srgbClr val="005AA8"/>
                </a:solidFill>
                <a:latin typeface="Calibri"/>
                <a:cs typeface="Calibri"/>
              </a:rPr>
              <a:t>u</a:t>
            </a:r>
            <a:r>
              <a:rPr sz="1300" b="1" i="1" spc="-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45" dirty="0">
                <a:solidFill>
                  <a:srgbClr val="005AA8"/>
                </a:solidFill>
                <a:latin typeface="Calibri"/>
                <a:cs typeface="Calibri"/>
              </a:rPr>
              <a:t>fel</a:t>
            </a:r>
            <a:r>
              <a:rPr sz="1300" b="1" i="1" spc="-25" dirty="0">
                <a:solidFill>
                  <a:srgbClr val="005AA8"/>
                </a:solidFill>
                <a:latin typeface="Calibri"/>
                <a:cs typeface="Calibri"/>
              </a:rPr>
              <a:t>t</a:t>
            </a:r>
            <a:r>
              <a:rPr sz="1300" b="1" i="1" spc="-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75" dirty="0">
                <a:solidFill>
                  <a:srgbClr val="005AA8"/>
                </a:solidFill>
                <a:latin typeface="Calibri"/>
                <a:cs typeface="Calibri"/>
              </a:rPr>
              <a:t>mood</a:t>
            </a:r>
            <a:r>
              <a:rPr sz="1300" b="1" i="1" spc="-45" dirty="0">
                <a:solidFill>
                  <a:srgbClr val="005AA8"/>
                </a:solidFill>
                <a:latin typeface="Calibri"/>
                <a:cs typeface="Calibri"/>
              </a:rPr>
              <a:t>y</a:t>
            </a:r>
            <a:r>
              <a:rPr sz="1300" b="1" i="1" spc="-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005AA8"/>
                </a:solidFill>
                <a:latin typeface="Calibri"/>
                <a:cs typeface="Calibri"/>
              </a:rPr>
              <a:t>o</a:t>
            </a:r>
            <a:r>
              <a:rPr sz="1300" b="1" i="1" spc="-30" dirty="0">
                <a:solidFill>
                  <a:srgbClr val="005AA8"/>
                </a:solidFill>
                <a:latin typeface="Calibri"/>
                <a:cs typeface="Calibri"/>
              </a:rPr>
              <a:t>r</a:t>
            </a:r>
            <a:r>
              <a:rPr sz="1300" b="1" i="1" spc="-2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300" b="1" i="1" spc="-35" dirty="0">
                <a:solidFill>
                  <a:srgbClr val="005AA8"/>
                </a:solidFill>
                <a:latin typeface="Calibri"/>
                <a:cs typeface="Calibri"/>
              </a:rPr>
              <a:t>blue?</a:t>
            </a:r>
            <a:endParaRPr sz="1300" dirty="0">
              <a:latin typeface="Calibri"/>
              <a:cs typeface="Calibri"/>
            </a:endParaRPr>
          </a:p>
          <a:p>
            <a:pPr marL="241300" marR="99695">
              <a:lnSpc>
                <a:spcPct val="102600"/>
              </a:lnSpc>
              <a:spcBef>
                <a:spcPts val="800"/>
              </a:spcBef>
            </a:pP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It’s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common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people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with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chronic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conditions,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such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 as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diabetes,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feel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moody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blue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from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time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time.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If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these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feelings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continue,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may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lose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interest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things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used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do.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may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have</a:t>
            </a:r>
            <a:endParaRPr sz="1300" dirty="0">
              <a:latin typeface="Tahoma"/>
              <a:cs typeface="Tahoma"/>
            </a:endParaRPr>
          </a:p>
          <a:p>
            <a:pPr marL="241300" marR="5080">
              <a:lnSpc>
                <a:spcPct val="102600"/>
              </a:lnSpc>
            </a:pP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problems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sleeping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working.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good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news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that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don’t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have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deal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with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these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feelings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by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yourself.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Talk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your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family,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friends,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provider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help.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505162" y="469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6510">
            <a:solidFill>
              <a:srgbClr val="1439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1872</TotalTime>
  <Words>1421</Words>
  <Application>Microsoft Office PowerPoint</Application>
  <PresentationFormat>Custom</PresentationFormat>
  <Paragraphs>207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 Unicode MS</vt:lpstr>
      <vt:lpstr>Calibri</vt:lpstr>
      <vt:lpstr>Tahoma</vt:lpstr>
      <vt:lpstr>Times New Roman</vt:lpstr>
      <vt:lpstr>Trebuchet MS</vt:lpstr>
      <vt:lpstr>Verdana</vt:lpstr>
      <vt:lpstr>Office Theme</vt:lpstr>
      <vt:lpstr>Type 2 Diabetes—What Is It?</vt:lpstr>
      <vt:lpstr>PowerPoint Presentation</vt:lpstr>
      <vt:lpstr>PowerPoint Presentation</vt:lpstr>
      <vt:lpstr>My Healthcare Provider Visits—</vt:lpstr>
      <vt:lpstr>Diabetes Support—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2 Diabetes—What Is It?</dc:title>
  <cp:lastModifiedBy>Lindsay Casteel</cp:lastModifiedBy>
  <cp:revision>7</cp:revision>
  <dcterms:created xsi:type="dcterms:W3CDTF">2014-03-20T18:54:48Z</dcterms:created>
  <dcterms:modified xsi:type="dcterms:W3CDTF">2014-04-18T12:38:19Z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2013-11-20T00:00:00Z</vt:filetime>
  </property>
  <property fmtid="{D5CDD505-2E9C-101B-9397-08002B2CF9AE}" pid="3" name="LastSaved">
    <vt:filetime>2014-03-20T00:00:00Z</vt:filetime>
  </property>
</Properties>
</file>